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</p:sldIdLst>
  <p:sldSz cy="5143500" cx="9144000"/>
  <p:notesSz cx="6858000" cy="9144000"/>
  <p:embeddedFontLst>
    <p:embeddedFont>
      <p:font typeface="Metal Mania"/>
      <p:regular r:id="rId74"/>
    </p:embeddedFont>
    <p:embeddedFont>
      <p:font typeface="Bree Serif"/>
      <p:regular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font" Target="fonts/BreeSerif-regular.fntdata"/><Relationship Id="rId30" Type="http://schemas.openxmlformats.org/officeDocument/2006/relationships/slide" Target="slides/slide25.xml"/><Relationship Id="rId74" Type="http://schemas.openxmlformats.org/officeDocument/2006/relationships/font" Target="fonts/MetalMania-regular.fntdata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 again. Thanks for staying through the session. I will be presenting Reverie. In this work, we tackle the buffer sharing</a:t>
            </a:r>
            <a:r>
              <a:rPr lang="en"/>
              <a:t> problem in the context of Datacenters that serve a mix of RDMA and TCP traffic. This is a joint work with Wei Bai from Microsoft (who is now at NVIDIA), Stefan Schmid, my PhD advisor at TU Berlin, and Maria Apostolaki from Princeton.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cb0826790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cb0826790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cb0826790a_0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cb0826790a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cb0826790a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cb0826790a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cb0826790a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cb0826790a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cb0826790a_0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cb0826790a_0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cb0826790a_0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cb0826790a_0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cb0826790a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cb0826790a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cb0826790a_0_8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cb0826790a_0_8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cb0826790a_0_8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cb0826790a_0_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cb0826790a_0_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2cb0826790a_0_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ca539ec9e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ca539ec9e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datacenter networking involves TCP-based applications, and the host-networking consumes a lot of CPU clock cycles. The traffic is usually loss-tolerant.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cb0826790a_0_7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2cb0826790a_0_7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cb0826790a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2cb0826790a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cb0826790a_0_7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2cb0826790a_0_7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cb0826790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2cb0826790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cb0826790a_0_8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2cb0826790a_0_8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cb0826790a_0_8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2cb0826790a_0_8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cb0826790a_0_9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2cb0826790a_0_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2cb0826790a_0_9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2cb0826790a_0_9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cb0826790a_0_9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cb0826790a_0_9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2cb0826790a_0_9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2cb0826790a_0_9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b0826790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cb0826790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</a:t>
            </a:r>
            <a:r>
              <a:rPr lang="en"/>
              <a:t>contrast</a:t>
            </a:r>
            <a:r>
              <a:rPr lang="en"/>
              <a:t>, modern datacenter networking involves RDMA-based applications, host </a:t>
            </a:r>
            <a:r>
              <a:rPr lang="en"/>
              <a:t>networking</a:t>
            </a:r>
            <a:r>
              <a:rPr lang="en"/>
              <a:t> is offloaded to the Network interface Card that </a:t>
            </a:r>
            <a:r>
              <a:rPr lang="en"/>
              <a:t>implements the entire networking stack. In particular, traffic is lossless, and this requires Priority Flow Control at each hop in the network.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cb0826790a_0_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2cb0826790a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cb3d0532f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cb3d0532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2cb3d0532f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2cb3d0532f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cb3d0532fc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cb3d0532fc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cb3d0532fc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2cb3d0532fc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2cb3d0532fc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2cb3d0532fc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2cb3d0532fc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2cb3d0532fc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2cb3d0532fc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2cb3d0532fc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2cb3d0532fc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2cb3d0532fc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2cb0826790a_0_9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2cb0826790a_0_9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b082679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cb082679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2cb0826790a_0_10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2cb0826790a_0_10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2cb0826790a_0_10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2cb0826790a_0_10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2cb0826790a_0_10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2cb0826790a_0_10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2cb0826790a_0_1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2cb0826790a_0_1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2cb0826790a_0_1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2cb0826790a_0_1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2cb0826790a_0_1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2cb0826790a_0_1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2cb0826790a_0_1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" name="Google Shape;888;g2cb0826790a_0_1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2cb3d0532fc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2cb3d0532fc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2cb0826790a_0_1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2cb0826790a_0_1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2cb0826790a_0_1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2cb0826790a_0_1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cb0826790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cb0826790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2cb0826790a_0_1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2cb0826790a_0_1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2cc892b07c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2cc892b07c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2cc892b07c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2cc892b07c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2cb0826790a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2cb0826790a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2cc892b07c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2cc892b07c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2cc892b07c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2cc892b07c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2cc892b07c1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2cc892b07c1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2cc892b07c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2cc892b07c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2cb0826790a_0_1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2cb0826790a_0_1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2cb0826790a_0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2cb0826790a_0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cb0826790a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cb0826790a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2cb3d0532fc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g2cb3d0532fc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2cb3d0532fc_0_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2cb3d0532fc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2cc892b07c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2cc892b07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2cb3d0532fc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2cb3d0532fc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2cb3d0532fc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2cb3d0532fc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2cb3d0532fc_0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2cb3d0532fc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2cb3d0532fc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2cb3d0532fc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2cb3d0532fc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2cb3d0532fc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g2cb0826790a_0_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1" name="Google Shape;1121;g2cb0826790a_0_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cb0826790a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cb0826790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cb0826790a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cb0826790a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cb0826790a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cb0826790a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rie-dark Them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55600" lvl="1" marL="914400" rtl="0" algn="ctr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42900" lvl="2" marL="1371600" rtl="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23175"/>
            <a:ext cx="1498926" cy="7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23175"/>
            <a:ext cx="1498926" cy="7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36550" lvl="2" marL="1371600" rtl="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23175"/>
            <a:ext cx="1498926" cy="7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23175"/>
            <a:ext cx="1498926" cy="7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s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" name="Google Shape;3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23175"/>
            <a:ext cx="1498926" cy="7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" name="Google Shape;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23175"/>
            <a:ext cx="1498926" cy="7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23175"/>
            <a:ext cx="1498926" cy="7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" name="Google Shape;4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23175"/>
            <a:ext cx="1498926" cy="7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" name="Google Shape;5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23175"/>
            <a:ext cx="1498926" cy="7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ree Serif"/>
              <a:buNone/>
              <a:defRPr sz="26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ree Serif"/>
              <a:buNone/>
              <a:defRPr sz="2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ree Serif"/>
              <a:buNone/>
              <a:defRPr sz="2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ree Serif"/>
              <a:buNone/>
              <a:defRPr sz="2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ree Serif"/>
              <a:buNone/>
              <a:defRPr sz="2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ree Serif"/>
              <a:buNone/>
              <a:defRPr sz="2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ree Serif"/>
              <a:buNone/>
              <a:defRPr sz="2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ree Serif"/>
              <a:buNone/>
              <a:defRPr sz="2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ree Serif"/>
              <a:buNone/>
              <a:defRPr sz="26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Font typeface="Bree Serif"/>
              <a:buChar char="●"/>
              <a:defRPr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indent="-3556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Font typeface="Bree Serif"/>
              <a:buChar char="○"/>
              <a:defRPr sz="20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Bree Serif"/>
              <a:buChar char="■"/>
              <a:defRPr sz="18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●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○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■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●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○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■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6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6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14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hyperlink" Target="https://github.com/inet-tub/ns3-datacenter" TargetMode="Externa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Relationship Id="rId5" Type="http://schemas.openxmlformats.org/officeDocument/2006/relationships/image" Target="../media/image17.png"/><Relationship Id="rId6" Type="http://schemas.openxmlformats.org/officeDocument/2006/relationships/image" Target="../media/image16.png"/><Relationship Id="rId7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Pass Filter-Based Switch Buffer Sharing for Datacenters with RDMA and TCP Traffic</a:t>
            </a:r>
            <a:endParaRPr sz="2600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Vamsi Addanki</a:t>
            </a:r>
            <a:r>
              <a:rPr lang="en"/>
              <a:t>, Wei Bai, Stefan Schmid, </a:t>
            </a:r>
            <a:r>
              <a:rPr lang="en">
                <a:solidFill>
                  <a:schemeClr val="lt2"/>
                </a:solidFill>
              </a:rPr>
              <a:t>Maria Apostolaki</a:t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375" y="3318741"/>
            <a:ext cx="1684200" cy="734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7325" y="3318741"/>
            <a:ext cx="1684200" cy="734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4374" y="3434643"/>
            <a:ext cx="1684199" cy="502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70675" y="3471812"/>
            <a:ext cx="1684198" cy="42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72587" y="744570"/>
            <a:ext cx="2998837" cy="144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Based on </a:t>
            </a:r>
            <a:r>
              <a:rPr lang="en">
                <a:solidFill>
                  <a:srgbClr val="CC0000"/>
                </a:solidFill>
              </a:rPr>
              <a:t>egress</a:t>
            </a:r>
            <a:r>
              <a:rPr lang="en"/>
              <a:t> queue lengths and </a:t>
            </a:r>
            <a:r>
              <a:rPr lang="en">
                <a:solidFill>
                  <a:srgbClr val="CC0000"/>
                </a:solidFill>
              </a:rPr>
              <a:t>packet drops</a:t>
            </a:r>
            <a:endParaRPr>
              <a:solidFill>
                <a:srgbClr val="CC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A buffer sharing algorithm assigns a threshold for each egress queue in a switch</a:t>
            </a:r>
            <a:endParaRPr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Packet accepted: Threshold &gt; Queue length (egress)</a:t>
            </a:r>
            <a:endParaRPr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Packet dropped: Threshold &lt; Queue length (egress)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56" name="Google Shape;25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Switch Buffer Sharing with TCP</a:t>
            </a:r>
            <a:endParaRPr/>
          </a:p>
        </p:txBody>
      </p:sp>
      <p:sp>
        <p:nvSpPr>
          <p:cNvPr id="257" name="Google Shape;25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63" name="Google Shape;26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264" name="Google Shape;26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23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66" name="Google Shape;266;p23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67" name="Google Shape;267;p23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68" name="Google Shape;268;p23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69" name="Google Shape;269;p23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70" name="Google Shape;270;p23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71" name="Google Shape;271;p23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72" name="Google Shape;272;p23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73" name="Google Shape;273;p23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74" name="Google Shape;274;p23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75" name="Google Shape;275;p23"/>
          <p:cNvSpPr/>
          <p:nvPr/>
        </p:nvSpPr>
        <p:spPr>
          <a:xfrm>
            <a:off x="5408800" y="1311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76" name="Google Shape;276;p23"/>
          <p:cNvSpPr/>
          <p:nvPr/>
        </p:nvSpPr>
        <p:spPr>
          <a:xfrm>
            <a:off x="72376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77" name="Google Shape;277;p23"/>
          <p:cNvSpPr/>
          <p:nvPr/>
        </p:nvSpPr>
        <p:spPr>
          <a:xfrm>
            <a:off x="66280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78" name="Google Shape;278;p23"/>
          <p:cNvSpPr/>
          <p:nvPr/>
        </p:nvSpPr>
        <p:spPr>
          <a:xfrm>
            <a:off x="60184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79" name="Google Shape;279;p23"/>
          <p:cNvSpPr/>
          <p:nvPr/>
        </p:nvSpPr>
        <p:spPr>
          <a:xfrm>
            <a:off x="54088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80" name="Google Shape;280;p23"/>
          <p:cNvSpPr/>
          <p:nvPr/>
        </p:nvSpPr>
        <p:spPr>
          <a:xfrm>
            <a:off x="60184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81" name="Google Shape;281;p23"/>
          <p:cNvSpPr/>
          <p:nvPr/>
        </p:nvSpPr>
        <p:spPr>
          <a:xfrm>
            <a:off x="66280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82" name="Google Shape;282;p23"/>
          <p:cNvSpPr/>
          <p:nvPr/>
        </p:nvSpPr>
        <p:spPr>
          <a:xfrm>
            <a:off x="72376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283" name="Google Shape;283;p23"/>
          <p:cNvCxnSpPr/>
          <p:nvPr/>
        </p:nvCxnSpPr>
        <p:spPr>
          <a:xfrm>
            <a:off x="7874925" y="1075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23"/>
          <p:cNvCxnSpPr/>
          <p:nvPr/>
        </p:nvCxnSpPr>
        <p:spPr>
          <a:xfrm>
            <a:off x="7874925" y="1456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85" name="Google Shape;285;p23"/>
          <p:cNvSpPr txBox="1"/>
          <p:nvPr/>
        </p:nvSpPr>
        <p:spPr>
          <a:xfrm>
            <a:off x="3386975" y="931200"/>
            <a:ext cx="18585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6B26B"/>
                </a:solidFill>
                <a:latin typeface="Bree Serif"/>
                <a:ea typeface="Bree Serif"/>
                <a:cs typeface="Bree Serif"/>
                <a:sym typeface="Bree Serif"/>
              </a:rPr>
              <a:t>RDMA</a:t>
            </a:r>
            <a:r>
              <a:rPr lang="en" sz="2400">
                <a:solidFill>
                  <a:srgbClr val="F6B26B"/>
                </a:solidFill>
                <a:latin typeface="Bree Serif"/>
                <a:ea typeface="Bree Serif"/>
                <a:cs typeface="Bree Serif"/>
                <a:sym typeface="Bree Serif"/>
              </a:rPr>
              <a:t> Flow</a:t>
            </a:r>
            <a:endParaRPr sz="2400">
              <a:solidFill>
                <a:srgbClr val="F6B2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91" name="Google Shape;29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292" name="Google Shape;29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24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94" name="Google Shape;294;p24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95" name="Google Shape;295;p24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96" name="Google Shape;296;p24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97" name="Google Shape;297;p24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98" name="Google Shape;298;p24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99" name="Google Shape;299;p24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300" name="Google Shape;300;p24"/>
          <p:cNvCxnSpPr/>
          <p:nvPr/>
        </p:nvCxnSpPr>
        <p:spPr>
          <a:xfrm>
            <a:off x="7874925" y="1075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24"/>
          <p:cNvCxnSpPr/>
          <p:nvPr/>
        </p:nvCxnSpPr>
        <p:spPr>
          <a:xfrm>
            <a:off x="7874925" y="1456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302" name="Google Shape;302;p24"/>
          <p:cNvSpPr/>
          <p:nvPr/>
        </p:nvSpPr>
        <p:spPr>
          <a:xfrm>
            <a:off x="4646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03" name="Google Shape;303;p24"/>
          <p:cNvSpPr/>
          <p:nvPr/>
        </p:nvSpPr>
        <p:spPr>
          <a:xfrm>
            <a:off x="4646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04" name="Google Shape;304;p24"/>
          <p:cNvSpPr txBox="1"/>
          <p:nvPr/>
        </p:nvSpPr>
        <p:spPr>
          <a:xfrm>
            <a:off x="6303300" y="2250950"/>
            <a:ext cx="22230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 queues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05" name="Google Shape;305;p24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06" name="Google Shape;306;p24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07" name="Google Shape;307;p24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08" name="Google Shape;308;p24"/>
          <p:cNvSpPr/>
          <p:nvPr/>
        </p:nvSpPr>
        <p:spPr>
          <a:xfrm>
            <a:off x="5408800" y="1311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09" name="Google Shape;309;p24"/>
          <p:cNvSpPr/>
          <p:nvPr/>
        </p:nvSpPr>
        <p:spPr>
          <a:xfrm>
            <a:off x="72376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0" name="Google Shape;310;p24"/>
          <p:cNvSpPr/>
          <p:nvPr/>
        </p:nvSpPr>
        <p:spPr>
          <a:xfrm>
            <a:off x="66280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1" name="Google Shape;311;p24"/>
          <p:cNvSpPr/>
          <p:nvPr/>
        </p:nvSpPr>
        <p:spPr>
          <a:xfrm>
            <a:off x="60184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2" name="Google Shape;312;p24"/>
          <p:cNvSpPr/>
          <p:nvPr/>
        </p:nvSpPr>
        <p:spPr>
          <a:xfrm>
            <a:off x="54088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3" name="Google Shape;313;p24"/>
          <p:cNvSpPr/>
          <p:nvPr/>
        </p:nvSpPr>
        <p:spPr>
          <a:xfrm>
            <a:off x="60184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4" name="Google Shape;314;p24"/>
          <p:cNvSpPr/>
          <p:nvPr/>
        </p:nvSpPr>
        <p:spPr>
          <a:xfrm>
            <a:off x="66280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5" name="Google Shape;315;p24"/>
          <p:cNvSpPr/>
          <p:nvPr/>
        </p:nvSpPr>
        <p:spPr>
          <a:xfrm>
            <a:off x="72376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6" name="Google Shape;316;p24"/>
          <p:cNvSpPr txBox="1"/>
          <p:nvPr/>
        </p:nvSpPr>
        <p:spPr>
          <a:xfrm>
            <a:off x="3386975" y="931200"/>
            <a:ext cx="18585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6B26B"/>
                </a:solidFill>
                <a:latin typeface="Bree Serif"/>
                <a:ea typeface="Bree Serif"/>
                <a:cs typeface="Bree Serif"/>
                <a:sym typeface="Bree Serif"/>
              </a:rPr>
              <a:t>RDMA Flow</a:t>
            </a:r>
            <a:endParaRPr sz="2400">
              <a:solidFill>
                <a:srgbClr val="F6B2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7" name="Google Shape;317;p24"/>
          <p:cNvSpPr/>
          <p:nvPr/>
        </p:nvSpPr>
        <p:spPr>
          <a:xfrm>
            <a:off x="5408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8" name="Google Shape;318;p24"/>
          <p:cNvSpPr/>
          <p:nvPr/>
        </p:nvSpPr>
        <p:spPr>
          <a:xfrm>
            <a:off x="5408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5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24" name="Google Shape;32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325" name="Google Shape;32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6" name="Google Shape;326;p25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27" name="Google Shape;327;p25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28" name="Google Shape;328;p25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29" name="Google Shape;329;p25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0" name="Google Shape;330;p25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1" name="Google Shape;331;p25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2" name="Google Shape;332;p25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333" name="Google Shape;333;p25"/>
          <p:cNvCxnSpPr/>
          <p:nvPr/>
        </p:nvCxnSpPr>
        <p:spPr>
          <a:xfrm>
            <a:off x="7874925" y="1075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25"/>
          <p:cNvCxnSpPr/>
          <p:nvPr/>
        </p:nvCxnSpPr>
        <p:spPr>
          <a:xfrm>
            <a:off x="7874925" y="1456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335" name="Google Shape;335;p25"/>
          <p:cNvSpPr/>
          <p:nvPr/>
        </p:nvSpPr>
        <p:spPr>
          <a:xfrm>
            <a:off x="4646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6" name="Google Shape;336;p25"/>
          <p:cNvSpPr/>
          <p:nvPr/>
        </p:nvSpPr>
        <p:spPr>
          <a:xfrm>
            <a:off x="4646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7" name="Google Shape;337;p25"/>
          <p:cNvSpPr txBox="1"/>
          <p:nvPr/>
        </p:nvSpPr>
        <p:spPr>
          <a:xfrm>
            <a:off x="6303300" y="2250950"/>
            <a:ext cx="22230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 queues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8" name="Google Shape;338;p25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9" name="Google Shape;339;p25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40" name="Google Shape;340;p25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41" name="Google Shape;341;p25"/>
          <p:cNvSpPr/>
          <p:nvPr/>
        </p:nvSpPr>
        <p:spPr>
          <a:xfrm>
            <a:off x="72376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42" name="Google Shape;342;p25"/>
          <p:cNvSpPr/>
          <p:nvPr/>
        </p:nvSpPr>
        <p:spPr>
          <a:xfrm>
            <a:off x="66280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43" name="Google Shape;343;p25"/>
          <p:cNvSpPr/>
          <p:nvPr/>
        </p:nvSpPr>
        <p:spPr>
          <a:xfrm>
            <a:off x="60184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44" name="Google Shape;344;p25"/>
          <p:cNvSpPr/>
          <p:nvPr/>
        </p:nvSpPr>
        <p:spPr>
          <a:xfrm>
            <a:off x="54088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45" name="Google Shape;345;p25"/>
          <p:cNvSpPr/>
          <p:nvPr/>
        </p:nvSpPr>
        <p:spPr>
          <a:xfrm>
            <a:off x="66280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46" name="Google Shape;346;p25"/>
          <p:cNvSpPr/>
          <p:nvPr/>
        </p:nvSpPr>
        <p:spPr>
          <a:xfrm>
            <a:off x="72376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47" name="Google Shape;347;p25"/>
          <p:cNvSpPr txBox="1"/>
          <p:nvPr/>
        </p:nvSpPr>
        <p:spPr>
          <a:xfrm>
            <a:off x="3386975" y="931200"/>
            <a:ext cx="18585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6B26B"/>
                </a:solidFill>
                <a:latin typeface="Bree Serif"/>
                <a:ea typeface="Bree Serif"/>
                <a:cs typeface="Bree Serif"/>
                <a:sym typeface="Bree Serif"/>
              </a:rPr>
              <a:t>RDMA Flow</a:t>
            </a:r>
            <a:endParaRPr sz="2400">
              <a:solidFill>
                <a:srgbClr val="F6B2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48" name="Google Shape;348;p25"/>
          <p:cNvSpPr/>
          <p:nvPr/>
        </p:nvSpPr>
        <p:spPr>
          <a:xfrm>
            <a:off x="5408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49" name="Google Shape;349;p25"/>
          <p:cNvSpPr/>
          <p:nvPr/>
        </p:nvSpPr>
        <p:spPr>
          <a:xfrm>
            <a:off x="5408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0" name="Google Shape;350;p25"/>
          <p:cNvSpPr/>
          <p:nvPr/>
        </p:nvSpPr>
        <p:spPr>
          <a:xfrm>
            <a:off x="39610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1" name="Google Shape;351;p25"/>
          <p:cNvSpPr/>
          <p:nvPr/>
        </p:nvSpPr>
        <p:spPr>
          <a:xfrm>
            <a:off x="39610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2" name="Google Shape;352;p25"/>
          <p:cNvSpPr/>
          <p:nvPr/>
        </p:nvSpPr>
        <p:spPr>
          <a:xfrm>
            <a:off x="39610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3" name="Google Shape;353;p25"/>
          <p:cNvSpPr/>
          <p:nvPr/>
        </p:nvSpPr>
        <p:spPr>
          <a:xfrm>
            <a:off x="46468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4" name="Google Shape;354;p25"/>
          <p:cNvSpPr/>
          <p:nvPr/>
        </p:nvSpPr>
        <p:spPr>
          <a:xfrm>
            <a:off x="54088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5" name="Google Shape;355;p25"/>
          <p:cNvSpPr/>
          <p:nvPr/>
        </p:nvSpPr>
        <p:spPr>
          <a:xfrm>
            <a:off x="32752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6" name="Google Shape;356;p25"/>
          <p:cNvSpPr/>
          <p:nvPr/>
        </p:nvSpPr>
        <p:spPr>
          <a:xfrm>
            <a:off x="32752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7" name="Google Shape;357;p25"/>
          <p:cNvSpPr/>
          <p:nvPr/>
        </p:nvSpPr>
        <p:spPr>
          <a:xfrm>
            <a:off x="5408800" y="1311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8" name="Google Shape;358;p25"/>
          <p:cNvSpPr/>
          <p:nvPr/>
        </p:nvSpPr>
        <p:spPr>
          <a:xfrm>
            <a:off x="60184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6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64" name="Google Shape;36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365" name="Google Shape;36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6" name="Google Shape;366;p26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67" name="Google Shape;367;p26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68" name="Google Shape;368;p26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69" name="Google Shape;369;p26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0" name="Google Shape;370;p26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1" name="Google Shape;371;p26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2" name="Google Shape;372;p26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3" name="Google Shape;373;p26"/>
          <p:cNvSpPr/>
          <p:nvPr/>
        </p:nvSpPr>
        <p:spPr>
          <a:xfrm>
            <a:off x="4646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4" name="Google Shape;374;p26"/>
          <p:cNvSpPr/>
          <p:nvPr/>
        </p:nvSpPr>
        <p:spPr>
          <a:xfrm>
            <a:off x="4646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5" name="Google Shape;375;p26"/>
          <p:cNvSpPr txBox="1"/>
          <p:nvPr/>
        </p:nvSpPr>
        <p:spPr>
          <a:xfrm>
            <a:off x="6303300" y="2250950"/>
            <a:ext cx="22230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 queues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6" name="Google Shape;376;p26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7" name="Google Shape;377;p26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8" name="Google Shape;378;p26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9" name="Google Shape;379;p26"/>
          <p:cNvSpPr/>
          <p:nvPr/>
        </p:nvSpPr>
        <p:spPr>
          <a:xfrm>
            <a:off x="5408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0" name="Google Shape;380;p26"/>
          <p:cNvSpPr/>
          <p:nvPr/>
        </p:nvSpPr>
        <p:spPr>
          <a:xfrm>
            <a:off x="5408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1" name="Google Shape;381;p26"/>
          <p:cNvSpPr/>
          <p:nvPr/>
        </p:nvSpPr>
        <p:spPr>
          <a:xfrm>
            <a:off x="39610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2" name="Google Shape;382;p26"/>
          <p:cNvSpPr/>
          <p:nvPr/>
        </p:nvSpPr>
        <p:spPr>
          <a:xfrm>
            <a:off x="39610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3" name="Google Shape;383;p26"/>
          <p:cNvSpPr/>
          <p:nvPr/>
        </p:nvSpPr>
        <p:spPr>
          <a:xfrm>
            <a:off x="39610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4" name="Google Shape;384;p26"/>
          <p:cNvSpPr/>
          <p:nvPr/>
        </p:nvSpPr>
        <p:spPr>
          <a:xfrm>
            <a:off x="46468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5" name="Google Shape;385;p26"/>
          <p:cNvSpPr/>
          <p:nvPr/>
        </p:nvSpPr>
        <p:spPr>
          <a:xfrm>
            <a:off x="54088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6" name="Google Shape;386;p26"/>
          <p:cNvSpPr/>
          <p:nvPr/>
        </p:nvSpPr>
        <p:spPr>
          <a:xfrm>
            <a:off x="32752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7" name="Google Shape;387;p26"/>
          <p:cNvSpPr/>
          <p:nvPr/>
        </p:nvSpPr>
        <p:spPr>
          <a:xfrm>
            <a:off x="32752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8" name="Google Shape;388;p26"/>
          <p:cNvSpPr/>
          <p:nvPr/>
        </p:nvSpPr>
        <p:spPr>
          <a:xfrm>
            <a:off x="4828150" y="942125"/>
            <a:ext cx="1521300" cy="7749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9" name="Google Shape;389;p26"/>
          <p:cNvSpPr/>
          <p:nvPr/>
        </p:nvSpPr>
        <p:spPr>
          <a:xfrm>
            <a:off x="5590150" y="1272700"/>
            <a:ext cx="1521300" cy="7749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90" name="Google Shape;390;p26"/>
          <p:cNvSpPr txBox="1"/>
          <p:nvPr/>
        </p:nvSpPr>
        <p:spPr>
          <a:xfrm>
            <a:off x="7093325" y="895075"/>
            <a:ext cx="14331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PFC Pause</a:t>
            </a:r>
            <a:endParaRPr sz="36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7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96" name="Google Shape;39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397" name="Google Shape;39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8" name="Google Shape;398;p27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99" name="Google Shape;399;p27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0" name="Google Shape;400;p27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1" name="Google Shape;401;p27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2" name="Google Shape;402;p27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3" name="Google Shape;403;p27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4" name="Google Shape;404;p27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5" name="Google Shape;405;p27"/>
          <p:cNvSpPr/>
          <p:nvPr/>
        </p:nvSpPr>
        <p:spPr>
          <a:xfrm>
            <a:off x="4646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6" name="Google Shape;406;p27"/>
          <p:cNvSpPr/>
          <p:nvPr/>
        </p:nvSpPr>
        <p:spPr>
          <a:xfrm>
            <a:off x="4646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7" name="Google Shape;407;p27"/>
          <p:cNvSpPr txBox="1"/>
          <p:nvPr/>
        </p:nvSpPr>
        <p:spPr>
          <a:xfrm>
            <a:off x="6303300" y="2250950"/>
            <a:ext cx="22230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 queues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8" name="Google Shape;408;p27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9" name="Google Shape;409;p27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0" name="Google Shape;410;p27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1" name="Google Shape;411;p27"/>
          <p:cNvSpPr/>
          <p:nvPr/>
        </p:nvSpPr>
        <p:spPr>
          <a:xfrm>
            <a:off x="5408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2" name="Google Shape;412;p27"/>
          <p:cNvSpPr/>
          <p:nvPr/>
        </p:nvSpPr>
        <p:spPr>
          <a:xfrm>
            <a:off x="5408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3" name="Google Shape;413;p27"/>
          <p:cNvSpPr/>
          <p:nvPr/>
        </p:nvSpPr>
        <p:spPr>
          <a:xfrm>
            <a:off x="39610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4" name="Google Shape;414;p27"/>
          <p:cNvSpPr/>
          <p:nvPr/>
        </p:nvSpPr>
        <p:spPr>
          <a:xfrm>
            <a:off x="39610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5" name="Google Shape;415;p27"/>
          <p:cNvSpPr/>
          <p:nvPr/>
        </p:nvSpPr>
        <p:spPr>
          <a:xfrm>
            <a:off x="39610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6" name="Google Shape;416;p27"/>
          <p:cNvSpPr/>
          <p:nvPr/>
        </p:nvSpPr>
        <p:spPr>
          <a:xfrm>
            <a:off x="46468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7" name="Google Shape;417;p27"/>
          <p:cNvSpPr/>
          <p:nvPr/>
        </p:nvSpPr>
        <p:spPr>
          <a:xfrm>
            <a:off x="54088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8" name="Google Shape;418;p27"/>
          <p:cNvSpPr/>
          <p:nvPr/>
        </p:nvSpPr>
        <p:spPr>
          <a:xfrm>
            <a:off x="32752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9" name="Google Shape;419;p27"/>
          <p:cNvSpPr/>
          <p:nvPr/>
        </p:nvSpPr>
        <p:spPr>
          <a:xfrm>
            <a:off x="32752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8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25" name="Google Shape;42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426" name="Google Shape;42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7" name="Google Shape;427;p28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28" name="Google Shape;428;p28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29" name="Google Shape;429;p28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30" name="Google Shape;430;p28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31" name="Google Shape;431;p28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32" name="Google Shape;432;p28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33" name="Google Shape;433;p28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34" name="Google Shape;434;p28"/>
          <p:cNvSpPr/>
          <p:nvPr/>
        </p:nvSpPr>
        <p:spPr>
          <a:xfrm>
            <a:off x="4646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35" name="Google Shape;435;p28"/>
          <p:cNvSpPr/>
          <p:nvPr/>
        </p:nvSpPr>
        <p:spPr>
          <a:xfrm>
            <a:off x="4646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36" name="Google Shape;436;p28"/>
          <p:cNvSpPr txBox="1"/>
          <p:nvPr/>
        </p:nvSpPr>
        <p:spPr>
          <a:xfrm>
            <a:off x="6303300" y="2250950"/>
            <a:ext cx="22230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 queues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37" name="Google Shape;437;p28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38" name="Google Shape;438;p28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39" name="Google Shape;439;p28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40" name="Google Shape;440;p28"/>
          <p:cNvSpPr/>
          <p:nvPr/>
        </p:nvSpPr>
        <p:spPr>
          <a:xfrm>
            <a:off x="5408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41" name="Google Shape;441;p28"/>
          <p:cNvSpPr/>
          <p:nvPr/>
        </p:nvSpPr>
        <p:spPr>
          <a:xfrm>
            <a:off x="5408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42" name="Google Shape;442;p28"/>
          <p:cNvSpPr/>
          <p:nvPr/>
        </p:nvSpPr>
        <p:spPr>
          <a:xfrm>
            <a:off x="39610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43" name="Google Shape;443;p28"/>
          <p:cNvSpPr/>
          <p:nvPr/>
        </p:nvSpPr>
        <p:spPr>
          <a:xfrm>
            <a:off x="39610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44" name="Google Shape;444;p28"/>
          <p:cNvSpPr/>
          <p:nvPr/>
        </p:nvSpPr>
        <p:spPr>
          <a:xfrm>
            <a:off x="46468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45" name="Google Shape;445;p28"/>
          <p:cNvSpPr/>
          <p:nvPr/>
        </p:nvSpPr>
        <p:spPr>
          <a:xfrm>
            <a:off x="5408800" y="2911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9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51" name="Google Shape;45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452" name="Google Shape;45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3" name="Google Shape;453;p29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54" name="Google Shape;454;p29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55" name="Google Shape;455;p29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56" name="Google Shape;456;p29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57" name="Google Shape;457;p29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58" name="Google Shape;458;p29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59" name="Google Shape;459;p29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0" name="Google Shape;460;p29"/>
          <p:cNvSpPr/>
          <p:nvPr/>
        </p:nvSpPr>
        <p:spPr>
          <a:xfrm>
            <a:off x="4646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1" name="Google Shape;461;p29"/>
          <p:cNvSpPr/>
          <p:nvPr/>
        </p:nvSpPr>
        <p:spPr>
          <a:xfrm>
            <a:off x="4646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2" name="Google Shape;462;p29"/>
          <p:cNvSpPr txBox="1"/>
          <p:nvPr/>
        </p:nvSpPr>
        <p:spPr>
          <a:xfrm>
            <a:off x="6303300" y="2250950"/>
            <a:ext cx="22230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 queues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3" name="Google Shape;463;p29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4" name="Google Shape;464;p29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5" name="Google Shape;465;p29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6" name="Google Shape;466;p29"/>
          <p:cNvSpPr/>
          <p:nvPr/>
        </p:nvSpPr>
        <p:spPr>
          <a:xfrm>
            <a:off x="5408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7" name="Google Shape;467;p29"/>
          <p:cNvSpPr/>
          <p:nvPr/>
        </p:nvSpPr>
        <p:spPr>
          <a:xfrm>
            <a:off x="5408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0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73" name="Google Shape;47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474" name="Google Shape;47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5" name="Google Shape;475;p30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76" name="Google Shape;476;p30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77" name="Google Shape;477;p30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78" name="Google Shape;478;p30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79" name="Google Shape;479;p30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0" name="Google Shape;480;p30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1" name="Google Shape;481;p30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2" name="Google Shape;482;p30"/>
          <p:cNvSpPr/>
          <p:nvPr/>
        </p:nvSpPr>
        <p:spPr>
          <a:xfrm>
            <a:off x="4646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3" name="Google Shape;483;p30"/>
          <p:cNvSpPr/>
          <p:nvPr/>
        </p:nvSpPr>
        <p:spPr>
          <a:xfrm>
            <a:off x="4646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4" name="Google Shape;484;p30"/>
          <p:cNvSpPr txBox="1"/>
          <p:nvPr/>
        </p:nvSpPr>
        <p:spPr>
          <a:xfrm>
            <a:off x="6303300" y="2250950"/>
            <a:ext cx="22230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 queues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5" name="Google Shape;485;p30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6" name="Google Shape;486;p30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7" name="Google Shape;487;p30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8" name="Google Shape;488;p30"/>
          <p:cNvSpPr/>
          <p:nvPr/>
        </p:nvSpPr>
        <p:spPr>
          <a:xfrm>
            <a:off x="5408800" y="2149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9" name="Google Shape;489;p30"/>
          <p:cNvSpPr/>
          <p:nvPr/>
        </p:nvSpPr>
        <p:spPr>
          <a:xfrm>
            <a:off x="5408800" y="25303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90" name="Google Shape;490;p30"/>
          <p:cNvSpPr/>
          <p:nvPr/>
        </p:nvSpPr>
        <p:spPr>
          <a:xfrm>
            <a:off x="4828150" y="942125"/>
            <a:ext cx="1521300" cy="7749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91" name="Google Shape;491;p30"/>
          <p:cNvSpPr/>
          <p:nvPr/>
        </p:nvSpPr>
        <p:spPr>
          <a:xfrm>
            <a:off x="5590150" y="1272700"/>
            <a:ext cx="1521300" cy="7749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92" name="Google Shape;492;p30"/>
          <p:cNvSpPr txBox="1"/>
          <p:nvPr/>
        </p:nvSpPr>
        <p:spPr>
          <a:xfrm>
            <a:off x="7093325" y="895075"/>
            <a:ext cx="18069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PFC Resume</a:t>
            </a:r>
            <a:endParaRPr sz="36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trike="sngStrike"/>
              <a:t>Based on </a:t>
            </a:r>
            <a:r>
              <a:rPr lang="en" strike="sngStrike">
                <a:solidFill>
                  <a:srgbClr val="CC0000"/>
                </a:solidFill>
              </a:rPr>
              <a:t>egress</a:t>
            </a:r>
            <a:r>
              <a:rPr lang="en" strike="sngStrike"/>
              <a:t> queue lengths and </a:t>
            </a:r>
            <a:r>
              <a:rPr lang="en" strike="sngStrike">
                <a:solidFill>
                  <a:srgbClr val="CC0000"/>
                </a:solidFill>
              </a:rPr>
              <a:t>packet drops</a:t>
            </a:r>
            <a:endParaRPr strike="sngStrike">
              <a:solidFill>
                <a:srgbClr val="CC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Based</a:t>
            </a:r>
            <a:r>
              <a:rPr lang="en">
                <a:solidFill>
                  <a:schemeClr val="lt2"/>
                </a:solidFill>
              </a:rPr>
              <a:t> on </a:t>
            </a:r>
            <a:r>
              <a:rPr lang="en">
                <a:solidFill>
                  <a:srgbClr val="CC0000"/>
                </a:solidFill>
              </a:rPr>
              <a:t>ingress</a:t>
            </a:r>
            <a:r>
              <a:rPr lang="en">
                <a:solidFill>
                  <a:schemeClr val="lt2"/>
                </a:solidFill>
              </a:rPr>
              <a:t> queue lengths and </a:t>
            </a:r>
            <a:r>
              <a:rPr lang="en">
                <a:solidFill>
                  <a:srgbClr val="CC0000"/>
                </a:solidFill>
              </a:rPr>
              <a:t>PFC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498" name="Google Shape;49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499" name="Google Shape;49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Datacenter Networking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TCP-based applications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Host-networking consumes CPU clock cycles (a lot!!)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Loss-tolerant </a:t>
            </a:r>
            <a:r>
              <a:rPr lang="en"/>
              <a:t>traffic</a:t>
            </a:r>
            <a:endParaRPr/>
          </a:p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Based</a:t>
            </a:r>
            <a:r>
              <a:rPr lang="en">
                <a:solidFill>
                  <a:schemeClr val="lt2"/>
                </a:solidFill>
              </a:rPr>
              <a:t> on </a:t>
            </a:r>
            <a:r>
              <a:rPr lang="en">
                <a:solidFill>
                  <a:srgbClr val="CC0000"/>
                </a:solidFill>
              </a:rPr>
              <a:t>ingress</a:t>
            </a:r>
            <a:r>
              <a:rPr lang="en">
                <a:solidFill>
                  <a:schemeClr val="lt2"/>
                </a:solidFill>
              </a:rPr>
              <a:t> queue lengths and </a:t>
            </a:r>
            <a:r>
              <a:rPr lang="en">
                <a:solidFill>
                  <a:srgbClr val="CC0000"/>
                </a:solidFill>
              </a:rPr>
              <a:t>PFC</a:t>
            </a:r>
            <a:endParaRPr>
              <a:solidFill>
                <a:srgbClr val="CC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A buffer sharing algorithm assigns a threshold for each </a:t>
            </a:r>
            <a:r>
              <a:rPr lang="en" strike="sngStrike">
                <a:solidFill>
                  <a:srgbClr val="B7B7B7"/>
                </a:solidFill>
              </a:rPr>
              <a:t>egress</a:t>
            </a:r>
            <a:r>
              <a:rPr lang="en">
                <a:solidFill>
                  <a:srgbClr val="B7B7B7"/>
                </a:solidFill>
              </a:rPr>
              <a:t> ingress queue in a switch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05" name="Google Shape;50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506" name="Google Shape;50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Based</a:t>
            </a:r>
            <a:r>
              <a:rPr lang="en">
                <a:solidFill>
                  <a:schemeClr val="lt2"/>
                </a:solidFill>
              </a:rPr>
              <a:t> on </a:t>
            </a:r>
            <a:r>
              <a:rPr lang="en">
                <a:solidFill>
                  <a:srgbClr val="CC0000"/>
                </a:solidFill>
              </a:rPr>
              <a:t>ingress</a:t>
            </a:r>
            <a:r>
              <a:rPr lang="en">
                <a:solidFill>
                  <a:schemeClr val="lt2"/>
                </a:solidFill>
              </a:rPr>
              <a:t> queue lengths and </a:t>
            </a:r>
            <a:r>
              <a:rPr lang="en">
                <a:solidFill>
                  <a:srgbClr val="CC0000"/>
                </a:solidFill>
              </a:rPr>
              <a:t>PFC</a:t>
            </a:r>
            <a:endParaRPr>
              <a:solidFill>
                <a:srgbClr val="CC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A buffer sharing algorithm assigns a threshold for each ingress queue in a switch</a:t>
            </a:r>
            <a:endParaRPr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 strike="sngStrike">
                <a:solidFill>
                  <a:srgbClr val="B7B7B7"/>
                </a:solidFill>
              </a:rPr>
              <a:t>Packet accepted: Threshold &gt; Queue length (egress)</a:t>
            </a:r>
            <a:endParaRPr strike="sngStrike"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Packets are always accepted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12" name="Google Shape;51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513" name="Google Shape;51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Based</a:t>
            </a:r>
            <a:r>
              <a:rPr lang="en">
                <a:solidFill>
                  <a:schemeClr val="lt2"/>
                </a:solidFill>
              </a:rPr>
              <a:t> on </a:t>
            </a:r>
            <a:r>
              <a:rPr lang="en">
                <a:solidFill>
                  <a:srgbClr val="CC0000"/>
                </a:solidFill>
              </a:rPr>
              <a:t>ingress</a:t>
            </a:r>
            <a:r>
              <a:rPr lang="en">
                <a:solidFill>
                  <a:schemeClr val="lt2"/>
                </a:solidFill>
              </a:rPr>
              <a:t> queue lengths and </a:t>
            </a:r>
            <a:r>
              <a:rPr lang="en">
                <a:solidFill>
                  <a:srgbClr val="CC0000"/>
                </a:solidFill>
              </a:rPr>
              <a:t>PFC</a:t>
            </a:r>
            <a:endParaRPr>
              <a:solidFill>
                <a:srgbClr val="CC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A buffer sharing algorithm assigns a threshold for each ingress queue in a switch</a:t>
            </a:r>
            <a:endParaRPr strike="sngStrike"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Packets are always accepted</a:t>
            </a:r>
            <a:endParaRPr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 strike="sngStrike">
                <a:solidFill>
                  <a:srgbClr val="B7B7B7"/>
                </a:solidFill>
              </a:rPr>
              <a:t>Packet dropped: Threshold &lt; Queue length (egress)</a:t>
            </a:r>
            <a:endParaRPr strike="sngStrike"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PFC Pause: Threshold &lt; Queue length (ingress)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19" name="Google Shape;51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RDMA</a:t>
            </a:r>
            <a:endParaRPr/>
          </a:p>
        </p:txBody>
      </p:sp>
      <p:sp>
        <p:nvSpPr>
          <p:cNvPr id="520" name="Google Shape;52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Harmful interactions between RDMA and TCP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Unfair buffer allocation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Poor burst absorption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 </a:t>
            </a:r>
            <a:r>
              <a:rPr lang="en"/>
              <a:t>Switch Buffer Sharing with RDMA + TCP</a:t>
            </a:r>
            <a:endParaRPr/>
          </a:p>
        </p:txBody>
      </p:sp>
      <p:sp>
        <p:nvSpPr>
          <p:cNvPr id="527" name="Google Shape;52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533" name="Google Shape;533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5" name="Google Shape;535;p36"/>
          <p:cNvSpPr/>
          <p:nvPr/>
        </p:nvSpPr>
        <p:spPr>
          <a:xfrm>
            <a:off x="39732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541" name="Google Shape;541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Two (logical) views of the buffer</a:t>
            </a:r>
            <a:endParaRPr/>
          </a:p>
        </p:txBody>
      </p:sp>
      <p:sp>
        <p:nvSpPr>
          <p:cNvPr id="542" name="Google Shape;54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p37"/>
          <p:cNvSpPr/>
          <p:nvPr/>
        </p:nvSpPr>
        <p:spPr>
          <a:xfrm>
            <a:off x="20682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44" name="Google Shape;544;p37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45" name="Google Shape;545;p37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46" name="Google Shape;546;p37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552" name="Google Shape;552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Every packet is accounted both in ingress and egress</a:t>
            </a:r>
            <a:endParaRPr/>
          </a:p>
        </p:txBody>
      </p:sp>
      <p:sp>
        <p:nvSpPr>
          <p:cNvPr id="553" name="Google Shape;55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4" name="Google Shape;554;p38"/>
          <p:cNvSpPr/>
          <p:nvPr/>
        </p:nvSpPr>
        <p:spPr>
          <a:xfrm>
            <a:off x="20682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55" name="Google Shape;555;p38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56" name="Google Shape;556;p38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57" name="Google Shape;557;p38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563" name="Google Shape;563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Buffer is logically divided into </a:t>
            </a:r>
            <a:r>
              <a:rPr lang="en">
                <a:solidFill>
                  <a:srgbClr val="CC0000"/>
                </a:solidFill>
              </a:rPr>
              <a:t>pools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564" name="Google Shape;564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5" name="Google Shape;565;p39"/>
          <p:cNvSpPr/>
          <p:nvPr/>
        </p:nvSpPr>
        <p:spPr>
          <a:xfrm>
            <a:off x="20682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66" name="Google Shape;566;p39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67" name="Google Shape;567;p39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68" name="Google Shape;568;p39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574" name="Google Shape;574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Ingress pool is shared by both RDMA and TCP</a:t>
            </a:r>
            <a:endParaRPr/>
          </a:p>
        </p:txBody>
      </p:sp>
      <p:sp>
        <p:nvSpPr>
          <p:cNvPr id="575" name="Google Shape;57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6" name="Google Shape;576;p40"/>
          <p:cNvSpPr/>
          <p:nvPr/>
        </p:nvSpPr>
        <p:spPr>
          <a:xfrm>
            <a:off x="2068200" y="22865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RDMA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+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TCP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77" name="Google Shape;577;p40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78" name="Google Shape;578;p40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79" name="Google Shape;579;p40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80" name="Google Shape;580;p40"/>
          <p:cNvSpPr/>
          <p:nvPr/>
        </p:nvSpPr>
        <p:spPr>
          <a:xfrm>
            <a:off x="2068200" y="16769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586" name="Google Shape;586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Headroom pool in the ingress is reserved for RDMA</a:t>
            </a:r>
            <a:endParaRPr/>
          </a:p>
        </p:txBody>
      </p:sp>
      <p:sp>
        <p:nvSpPr>
          <p:cNvPr id="587" name="Google Shape;587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8" name="Google Shape;588;p41"/>
          <p:cNvSpPr/>
          <p:nvPr/>
        </p:nvSpPr>
        <p:spPr>
          <a:xfrm>
            <a:off x="2068200" y="22865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RDMA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+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TCP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89" name="Google Shape;589;p41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90" name="Google Shape;590;p41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91" name="Google Shape;591;p41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92" name="Google Shape;592;p41"/>
          <p:cNvSpPr/>
          <p:nvPr/>
        </p:nvSpPr>
        <p:spPr>
          <a:xfrm>
            <a:off x="2068200" y="16769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Modern Datacenter Networking</a:t>
            </a:r>
            <a:endParaRPr/>
          </a:p>
        </p:txBody>
      </p:sp>
      <p:sp>
        <p:nvSpPr>
          <p:cNvPr id="82" name="Google Shape;8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Char char="●"/>
            </a:pPr>
            <a:r>
              <a:rPr lang="en" strike="sngStrike">
                <a:solidFill>
                  <a:srgbClr val="CC0000"/>
                </a:solidFill>
              </a:rPr>
              <a:t>TCP-based applications</a:t>
            </a:r>
            <a:endParaRPr strike="sngStrike">
              <a:solidFill>
                <a:srgbClr val="CC00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RDMA-based applications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Char char="●"/>
            </a:pPr>
            <a:r>
              <a:rPr lang="en" strike="sngStrike">
                <a:solidFill>
                  <a:srgbClr val="CC0000"/>
                </a:solidFill>
              </a:rPr>
              <a:t>Host-networking consumes CPU clock cycles (a lot!!)</a:t>
            </a:r>
            <a:endParaRPr strike="sngStrike">
              <a:solidFill>
                <a:srgbClr val="CC00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lang="en">
                <a:solidFill>
                  <a:srgbClr val="B7B7B7"/>
                </a:solidFill>
              </a:rPr>
              <a:t>Host networking is offloaded to the NIC</a:t>
            </a:r>
            <a:endParaRPr>
              <a:solidFill>
                <a:srgbClr val="B7B7B7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lang="en">
                <a:solidFill>
                  <a:srgbClr val="B7B7B7"/>
                </a:solidFill>
              </a:rPr>
              <a:t>NIC implements the entire networking stack</a:t>
            </a:r>
            <a:endParaRPr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Char char="●"/>
            </a:pPr>
            <a:r>
              <a:rPr lang="en" strike="sngStrike">
                <a:solidFill>
                  <a:srgbClr val="CC0000"/>
                </a:solidFill>
              </a:rPr>
              <a:t>Loss-tolerant traffic</a:t>
            </a:r>
            <a:endParaRPr strike="sngStrike">
              <a:solidFill>
                <a:srgbClr val="CC00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Lossless traffic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Requires Priority Flow Control (PFC)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598" name="Google Shape;598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Egress lossless (RDMA) and Egress lossy (TCP) pools</a:t>
            </a:r>
            <a:endParaRPr/>
          </a:p>
        </p:txBody>
      </p:sp>
      <p:sp>
        <p:nvSpPr>
          <p:cNvPr id="599" name="Google Shape;599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0" name="Google Shape;600;p42"/>
          <p:cNvSpPr/>
          <p:nvPr/>
        </p:nvSpPr>
        <p:spPr>
          <a:xfrm>
            <a:off x="2068200" y="22865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RDMA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+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TCP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01" name="Google Shape;601;p42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Lossless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02" name="Google Shape;602;p42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03" name="Google Shape;603;p42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04" name="Google Shape;604;p42"/>
          <p:cNvSpPr/>
          <p:nvPr/>
        </p:nvSpPr>
        <p:spPr>
          <a:xfrm>
            <a:off x="2068200" y="16769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05" name="Google Shape;605;p42"/>
          <p:cNvSpPr/>
          <p:nvPr/>
        </p:nvSpPr>
        <p:spPr>
          <a:xfrm>
            <a:off x="6411600" y="2630575"/>
            <a:ext cx="1197600" cy="11421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Lossy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(TCP)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611" name="Google Shape;611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Example: RDMA packets</a:t>
            </a:r>
            <a:endParaRPr/>
          </a:p>
        </p:txBody>
      </p:sp>
      <p:sp>
        <p:nvSpPr>
          <p:cNvPr id="612" name="Google Shape;61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3" name="Google Shape;613;p43"/>
          <p:cNvSpPr/>
          <p:nvPr/>
        </p:nvSpPr>
        <p:spPr>
          <a:xfrm>
            <a:off x="2068200" y="22865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RDMA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+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TCP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14" name="Google Shape;614;p43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Lossless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15" name="Google Shape;615;p43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16" name="Google Shape;616;p43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17" name="Google Shape;617;p43"/>
          <p:cNvSpPr/>
          <p:nvPr/>
        </p:nvSpPr>
        <p:spPr>
          <a:xfrm>
            <a:off x="2068200" y="16769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18" name="Google Shape;618;p43"/>
          <p:cNvSpPr/>
          <p:nvPr/>
        </p:nvSpPr>
        <p:spPr>
          <a:xfrm>
            <a:off x="6411600" y="2630575"/>
            <a:ext cx="1197600" cy="11421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Lossy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(TCP)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19" name="Google Shape;619;p43"/>
          <p:cNvSpPr/>
          <p:nvPr/>
        </p:nvSpPr>
        <p:spPr>
          <a:xfrm>
            <a:off x="3920475" y="16242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20" name="Google Shape;620;p43"/>
          <p:cNvSpPr/>
          <p:nvPr/>
        </p:nvSpPr>
        <p:spPr>
          <a:xfrm>
            <a:off x="4377675" y="16242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21" name="Google Shape;621;p43"/>
          <p:cNvSpPr/>
          <p:nvPr/>
        </p:nvSpPr>
        <p:spPr>
          <a:xfrm>
            <a:off x="3920475" y="20052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22" name="Google Shape;622;p43"/>
          <p:cNvSpPr/>
          <p:nvPr/>
        </p:nvSpPr>
        <p:spPr>
          <a:xfrm>
            <a:off x="4377675" y="20052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23" name="Google Shape;623;p43"/>
          <p:cNvSpPr/>
          <p:nvPr/>
        </p:nvSpPr>
        <p:spPr>
          <a:xfrm>
            <a:off x="3920475" y="23862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24" name="Google Shape;624;p43"/>
          <p:cNvSpPr/>
          <p:nvPr/>
        </p:nvSpPr>
        <p:spPr>
          <a:xfrm>
            <a:off x="4377675" y="23862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630" name="Google Shape;630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Example: RDMA packets</a:t>
            </a:r>
            <a:endParaRPr/>
          </a:p>
        </p:txBody>
      </p:sp>
      <p:sp>
        <p:nvSpPr>
          <p:cNvPr id="631" name="Google Shape;631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2" name="Google Shape;632;p44"/>
          <p:cNvSpPr/>
          <p:nvPr/>
        </p:nvSpPr>
        <p:spPr>
          <a:xfrm>
            <a:off x="2068200" y="22865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33" name="Google Shape;633;p44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Lossless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34" name="Google Shape;634;p44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35" name="Google Shape;635;p44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36" name="Google Shape;636;p44"/>
          <p:cNvSpPr/>
          <p:nvPr/>
        </p:nvSpPr>
        <p:spPr>
          <a:xfrm>
            <a:off x="2068200" y="16769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37" name="Google Shape;637;p44"/>
          <p:cNvSpPr/>
          <p:nvPr/>
        </p:nvSpPr>
        <p:spPr>
          <a:xfrm>
            <a:off x="6411600" y="2630575"/>
            <a:ext cx="1197600" cy="11421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Lossy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(TCP)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38" name="Google Shape;638;p44"/>
          <p:cNvSpPr/>
          <p:nvPr/>
        </p:nvSpPr>
        <p:spPr>
          <a:xfrm>
            <a:off x="2167875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39" name="Google Shape;639;p44"/>
          <p:cNvSpPr/>
          <p:nvPr/>
        </p:nvSpPr>
        <p:spPr>
          <a:xfrm>
            <a:off x="2167875" y="2310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40" name="Google Shape;640;p44"/>
          <p:cNvSpPr/>
          <p:nvPr/>
        </p:nvSpPr>
        <p:spPr>
          <a:xfrm>
            <a:off x="2167875" y="3072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41" name="Google Shape;641;p44"/>
          <p:cNvSpPr/>
          <p:nvPr/>
        </p:nvSpPr>
        <p:spPr>
          <a:xfrm>
            <a:off x="2668600" y="2286550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42" name="Google Shape;642;p44"/>
          <p:cNvSpPr/>
          <p:nvPr/>
        </p:nvSpPr>
        <p:spPr>
          <a:xfrm>
            <a:off x="2167875" y="3453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43" name="Google Shape;643;p44"/>
          <p:cNvSpPr/>
          <p:nvPr/>
        </p:nvSpPr>
        <p:spPr>
          <a:xfrm>
            <a:off x="2668600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649" name="Google Shape;64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Example: RDMA packets</a:t>
            </a:r>
            <a:endParaRPr/>
          </a:p>
        </p:txBody>
      </p:sp>
      <p:sp>
        <p:nvSpPr>
          <p:cNvPr id="650" name="Google Shape;650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1" name="Google Shape;651;p45"/>
          <p:cNvSpPr/>
          <p:nvPr/>
        </p:nvSpPr>
        <p:spPr>
          <a:xfrm>
            <a:off x="2068200" y="22865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2" name="Google Shape;652;p45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Lossless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3" name="Google Shape;653;p45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4" name="Google Shape;654;p45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5" name="Google Shape;655;p45"/>
          <p:cNvSpPr/>
          <p:nvPr/>
        </p:nvSpPr>
        <p:spPr>
          <a:xfrm>
            <a:off x="2068200" y="16769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6" name="Google Shape;656;p45"/>
          <p:cNvSpPr/>
          <p:nvPr/>
        </p:nvSpPr>
        <p:spPr>
          <a:xfrm>
            <a:off x="6411600" y="2630575"/>
            <a:ext cx="1197600" cy="11421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Lossy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(TCP)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7" name="Google Shape;657;p45"/>
          <p:cNvSpPr/>
          <p:nvPr/>
        </p:nvSpPr>
        <p:spPr>
          <a:xfrm>
            <a:off x="2167875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8" name="Google Shape;658;p45"/>
          <p:cNvSpPr/>
          <p:nvPr/>
        </p:nvSpPr>
        <p:spPr>
          <a:xfrm>
            <a:off x="2167875" y="2310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9" name="Google Shape;659;p45"/>
          <p:cNvSpPr/>
          <p:nvPr/>
        </p:nvSpPr>
        <p:spPr>
          <a:xfrm>
            <a:off x="2167875" y="3072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0" name="Google Shape;660;p45"/>
          <p:cNvSpPr/>
          <p:nvPr/>
        </p:nvSpPr>
        <p:spPr>
          <a:xfrm>
            <a:off x="2668600" y="2286550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1" name="Google Shape;661;p45"/>
          <p:cNvSpPr/>
          <p:nvPr/>
        </p:nvSpPr>
        <p:spPr>
          <a:xfrm>
            <a:off x="2167875" y="3453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2" name="Google Shape;662;p45"/>
          <p:cNvSpPr/>
          <p:nvPr/>
        </p:nvSpPr>
        <p:spPr>
          <a:xfrm>
            <a:off x="2668600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3" name="Google Shape;663;p45"/>
          <p:cNvSpPr/>
          <p:nvPr/>
        </p:nvSpPr>
        <p:spPr>
          <a:xfrm>
            <a:off x="5264250" y="20394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4" name="Google Shape;664;p45"/>
          <p:cNvSpPr/>
          <p:nvPr/>
        </p:nvSpPr>
        <p:spPr>
          <a:xfrm>
            <a:off x="52642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5" name="Google Shape;665;p45"/>
          <p:cNvSpPr/>
          <p:nvPr/>
        </p:nvSpPr>
        <p:spPr>
          <a:xfrm>
            <a:off x="57766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6" name="Google Shape;666;p45"/>
          <p:cNvSpPr/>
          <p:nvPr/>
        </p:nvSpPr>
        <p:spPr>
          <a:xfrm>
            <a:off x="57359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7" name="Google Shape;667;p45"/>
          <p:cNvSpPr/>
          <p:nvPr/>
        </p:nvSpPr>
        <p:spPr>
          <a:xfrm>
            <a:off x="52980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668" name="Google Shape;668;p45"/>
          <p:cNvCxnSpPr>
            <a:stCxn id="660" idx="3"/>
          </p:cNvCxnSpPr>
          <p:nvPr/>
        </p:nvCxnSpPr>
        <p:spPr>
          <a:xfrm>
            <a:off x="3079600" y="2421850"/>
            <a:ext cx="541200" cy="1305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69" name="Google Shape;669;p45"/>
          <p:cNvCxnSpPr>
            <a:stCxn id="663" idx="1"/>
          </p:cNvCxnSpPr>
          <p:nvPr/>
        </p:nvCxnSpPr>
        <p:spPr>
          <a:xfrm flipH="1">
            <a:off x="4771350" y="2174763"/>
            <a:ext cx="492900" cy="3969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0" name="Google Shape;670;p45"/>
          <p:cNvSpPr txBox="1"/>
          <p:nvPr/>
        </p:nvSpPr>
        <p:spPr>
          <a:xfrm>
            <a:off x="3615025" y="1904700"/>
            <a:ext cx="15855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Same packet accounted twice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676" name="Google Shape;676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Example: TCP packets</a:t>
            </a:r>
            <a:endParaRPr/>
          </a:p>
        </p:txBody>
      </p:sp>
      <p:sp>
        <p:nvSpPr>
          <p:cNvPr id="677" name="Google Shape;677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8" name="Google Shape;678;p46"/>
          <p:cNvSpPr/>
          <p:nvPr/>
        </p:nvSpPr>
        <p:spPr>
          <a:xfrm>
            <a:off x="2068200" y="22865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79" name="Google Shape;679;p46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Lossless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80" name="Google Shape;680;p46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81" name="Google Shape;681;p46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82" name="Google Shape;682;p46"/>
          <p:cNvSpPr/>
          <p:nvPr/>
        </p:nvSpPr>
        <p:spPr>
          <a:xfrm>
            <a:off x="2068200" y="16769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83" name="Google Shape;683;p46"/>
          <p:cNvSpPr/>
          <p:nvPr/>
        </p:nvSpPr>
        <p:spPr>
          <a:xfrm>
            <a:off x="6411600" y="2630575"/>
            <a:ext cx="1197600" cy="11421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Lossy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(TCP)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84" name="Google Shape;684;p46"/>
          <p:cNvSpPr/>
          <p:nvPr/>
        </p:nvSpPr>
        <p:spPr>
          <a:xfrm>
            <a:off x="2167875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85" name="Google Shape;685;p46"/>
          <p:cNvSpPr/>
          <p:nvPr/>
        </p:nvSpPr>
        <p:spPr>
          <a:xfrm>
            <a:off x="2167875" y="2310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86" name="Google Shape;686;p46"/>
          <p:cNvSpPr/>
          <p:nvPr/>
        </p:nvSpPr>
        <p:spPr>
          <a:xfrm>
            <a:off x="2167875" y="3072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87" name="Google Shape;687;p46"/>
          <p:cNvSpPr/>
          <p:nvPr/>
        </p:nvSpPr>
        <p:spPr>
          <a:xfrm>
            <a:off x="2668600" y="2286550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88" name="Google Shape;688;p46"/>
          <p:cNvSpPr/>
          <p:nvPr/>
        </p:nvSpPr>
        <p:spPr>
          <a:xfrm>
            <a:off x="2167875" y="3453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89" name="Google Shape;689;p46"/>
          <p:cNvSpPr/>
          <p:nvPr/>
        </p:nvSpPr>
        <p:spPr>
          <a:xfrm>
            <a:off x="2668600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0" name="Google Shape;690;p46"/>
          <p:cNvSpPr/>
          <p:nvPr/>
        </p:nvSpPr>
        <p:spPr>
          <a:xfrm>
            <a:off x="5264250" y="20394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1" name="Google Shape;691;p46"/>
          <p:cNvSpPr/>
          <p:nvPr/>
        </p:nvSpPr>
        <p:spPr>
          <a:xfrm>
            <a:off x="52642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2" name="Google Shape;692;p46"/>
          <p:cNvSpPr/>
          <p:nvPr/>
        </p:nvSpPr>
        <p:spPr>
          <a:xfrm>
            <a:off x="57766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3" name="Google Shape;693;p46"/>
          <p:cNvSpPr/>
          <p:nvPr/>
        </p:nvSpPr>
        <p:spPr>
          <a:xfrm>
            <a:off x="57359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4" name="Google Shape;694;p46"/>
          <p:cNvSpPr/>
          <p:nvPr/>
        </p:nvSpPr>
        <p:spPr>
          <a:xfrm>
            <a:off x="52980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5" name="Google Shape;695;p46"/>
          <p:cNvSpPr/>
          <p:nvPr/>
        </p:nvSpPr>
        <p:spPr>
          <a:xfrm>
            <a:off x="3920475" y="16242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6" name="Google Shape;696;p46"/>
          <p:cNvSpPr/>
          <p:nvPr/>
        </p:nvSpPr>
        <p:spPr>
          <a:xfrm>
            <a:off x="4377675" y="16242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702" name="Google Shape;702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Example: TCP packets</a:t>
            </a:r>
            <a:endParaRPr/>
          </a:p>
        </p:txBody>
      </p:sp>
      <p:sp>
        <p:nvSpPr>
          <p:cNvPr id="703" name="Google Shape;70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4" name="Google Shape;704;p47"/>
          <p:cNvSpPr/>
          <p:nvPr/>
        </p:nvSpPr>
        <p:spPr>
          <a:xfrm>
            <a:off x="2068200" y="22865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05" name="Google Shape;705;p47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Lossless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06" name="Google Shape;706;p47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07" name="Google Shape;707;p47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08" name="Google Shape;708;p47"/>
          <p:cNvSpPr/>
          <p:nvPr/>
        </p:nvSpPr>
        <p:spPr>
          <a:xfrm>
            <a:off x="2068200" y="16769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09" name="Google Shape;709;p47"/>
          <p:cNvSpPr/>
          <p:nvPr/>
        </p:nvSpPr>
        <p:spPr>
          <a:xfrm>
            <a:off x="6411600" y="2630575"/>
            <a:ext cx="1197600" cy="11421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Lossy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(TCP)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0" name="Google Shape;710;p47"/>
          <p:cNvSpPr/>
          <p:nvPr/>
        </p:nvSpPr>
        <p:spPr>
          <a:xfrm>
            <a:off x="2167875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1" name="Google Shape;711;p47"/>
          <p:cNvSpPr/>
          <p:nvPr/>
        </p:nvSpPr>
        <p:spPr>
          <a:xfrm>
            <a:off x="2167875" y="2310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2" name="Google Shape;712;p47"/>
          <p:cNvSpPr/>
          <p:nvPr/>
        </p:nvSpPr>
        <p:spPr>
          <a:xfrm>
            <a:off x="2167875" y="3072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3" name="Google Shape;713;p47"/>
          <p:cNvSpPr/>
          <p:nvPr/>
        </p:nvSpPr>
        <p:spPr>
          <a:xfrm>
            <a:off x="2668600" y="2286550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4" name="Google Shape;714;p47"/>
          <p:cNvSpPr/>
          <p:nvPr/>
        </p:nvSpPr>
        <p:spPr>
          <a:xfrm>
            <a:off x="2167875" y="3453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5" name="Google Shape;715;p47"/>
          <p:cNvSpPr/>
          <p:nvPr/>
        </p:nvSpPr>
        <p:spPr>
          <a:xfrm>
            <a:off x="2668600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6" name="Google Shape;716;p47"/>
          <p:cNvSpPr/>
          <p:nvPr/>
        </p:nvSpPr>
        <p:spPr>
          <a:xfrm>
            <a:off x="5264250" y="20394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7" name="Google Shape;717;p47"/>
          <p:cNvSpPr/>
          <p:nvPr/>
        </p:nvSpPr>
        <p:spPr>
          <a:xfrm>
            <a:off x="52642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8" name="Google Shape;718;p47"/>
          <p:cNvSpPr/>
          <p:nvPr/>
        </p:nvSpPr>
        <p:spPr>
          <a:xfrm>
            <a:off x="57766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9" name="Google Shape;719;p47"/>
          <p:cNvSpPr/>
          <p:nvPr/>
        </p:nvSpPr>
        <p:spPr>
          <a:xfrm>
            <a:off x="57359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20" name="Google Shape;720;p47"/>
          <p:cNvSpPr/>
          <p:nvPr/>
        </p:nvSpPr>
        <p:spPr>
          <a:xfrm>
            <a:off x="52980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21" name="Google Shape;721;p47"/>
          <p:cNvSpPr/>
          <p:nvPr/>
        </p:nvSpPr>
        <p:spPr>
          <a:xfrm>
            <a:off x="2668600" y="3095600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22" name="Google Shape;722;p47"/>
          <p:cNvSpPr/>
          <p:nvPr/>
        </p:nvSpPr>
        <p:spPr>
          <a:xfrm>
            <a:off x="2668600" y="3453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728" name="Google Shape;728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Example: TCP packets</a:t>
            </a:r>
            <a:endParaRPr/>
          </a:p>
        </p:txBody>
      </p:sp>
      <p:sp>
        <p:nvSpPr>
          <p:cNvPr id="729" name="Google Shape;729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0" name="Google Shape;730;p48"/>
          <p:cNvSpPr/>
          <p:nvPr/>
        </p:nvSpPr>
        <p:spPr>
          <a:xfrm>
            <a:off x="2068200" y="22865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1" name="Google Shape;731;p48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Lossless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2" name="Google Shape;732;p48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3" name="Google Shape;733;p48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4" name="Google Shape;734;p48"/>
          <p:cNvSpPr/>
          <p:nvPr/>
        </p:nvSpPr>
        <p:spPr>
          <a:xfrm>
            <a:off x="2068200" y="16769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5" name="Google Shape;735;p48"/>
          <p:cNvSpPr/>
          <p:nvPr/>
        </p:nvSpPr>
        <p:spPr>
          <a:xfrm>
            <a:off x="6411600" y="2630575"/>
            <a:ext cx="1197600" cy="11421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TCP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6" name="Google Shape;736;p48"/>
          <p:cNvSpPr/>
          <p:nvPr/>
        </p:nvSpPr>
        <p:spPr>
          <a:xfrm>
            <a:off x="2167875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7" name="Google Shape;737;p48"/>
          <p:cNvSpPr/>
          <p:nvPr/>
        </p:nvSpPr>
        <p:spPr>
          <a:xfrm>
            <a:off x="2167875" y="2310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8" name="Google Shape;738;p48"/>
          <p:cNvSpPr/>
          <p:nvPr/>
        </p:nvSpPr>
        <p:spPr>
          <a:xfrm>
            <a:off x="2167875" y="3072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9" name="Google Shape;739;p48"/>
          <p:cNvSpPr/>
          <p:nvPr/>
        </p:nvSpPr>
        <p:spPr>
          <a:xfrm>
            <a:off x="2668600" y="2286550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0" name="Google Shape;740;p48"/>
          <p:cNvSpPr/>
          <p:nvPr/>
        </p:nvSpPr>
        <p:spPr>
          <a:xfrm>
            <a:off x="2167875" y="3453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1" name="Google Shape;741;p48"/>
          <p:cNvSpPr/>
          <p:nvPr/>
        </p:nvSpPr>
        <p:spPr>
          <a:xfrm>
            <a:off x="2668600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2" name="Google Shape;742;p48"/>
          <p:cNvSpPr/>
          <p:nvPr/>
        </p:nvSpPr>
        <p:spPr>
          <a:xfrm>
            <a:off x="5264250" y="20394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3" name="Google Shape;743;p48"/>
          <p:cNvSpPr/>
          <p:nvPr/>
        </p:nvSpPr>
        <p:spPr>
          <a:xfrm>
            <a:off x="52642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4" name="Google Shape;744;p48"/>
          <p:cNvSpPr/>
          <p:nvPr/>
        </p:nvSpPr>
        <p:spPr>
          <a:xfrm>
            <a:off x="57766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5" name="Google Shape;745;p48"/>
          <p:cNvSpPr/>
          <p:nvPr/>
        </p:nvSpPr>
        <p:spPr>
          <a:xfrm>
            <a:off x="57359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6" name="Google Shape;746;p48"/>
          <p:cNvSpPr/>
          <p:nvPr/>
        </p:nvSpPr>
        <p:spPr>
          <a:xfrm>
            <a:off x="52980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7" name="Google Shape;747;p48"/>
          <p:cNvSpPr/>
          <p:nvPr/>
        </p:nvSpPr>
        <p:spPr>
          <a:xfrm>
            <a:off x="2668600" y="3095600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8" name="Google Shape;748;p48"/>
          <p:cNvSpPr/>
          <p:nvPr/>
        </p:nvSpPr>
        <p:spPr>
          <a:xfrm>
            <a:off x="2668600" y="3453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9" name="Google Shape;749;p48"/>
          <p:cNvSpPr/>
          <p:nvPr/>
        </p:nvSpPr>
        <p:spPr>
          <a:xfrm>
            <a:off x="7068900" y="26305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50" name="Google Shape;750;p48"/>
          <p:cNvSpPr/>
          <p:nvPr/>
        </p:nvSpPr>
        <p:spPr>
          <a:xfrm>
            <a:off x="6523950" y="26305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51" name="Google Shape;751;p48"/>
          <p:cNvSpPr txBox="1"/>
          <p:nvPr/>
        </p:nvSpPr>
        <p:spPr>
          <a:xfrm>
            <a:off x="3472275" y="2095050"/>
            <a:ext cx="15855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Same packet accounted twice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752" name="Google Shape;752;p48"/>
          <p:cNvCxnSpPr>
            <a:stCxn id="747" idx="3"/>
            <a:endCxn id="751" idx="1"/>
          </p:cNvCxnSpPr>
          <p:nvPr/>
        </p:nvCxnSpPr>
        <p:spPr>
          <a:xfrm flipH="1" rot="10800000">
            <a:off x="3079600" y="2933900"/>
            <a:ext cx="392700" cy="2970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3" name="Google Shape;753;p48"/>
          <p:cNvCxnSpPr>
            <a:stCxn id="750" idx="1"/>
          </p:cNvCxnSpPr>
          <p:nvPr/>
        </p:nvCxnSpPr>
        <p:spPr>
          <a:xfrm rot="10800000">
            <a:off x="5027550" y="2711875"/>
            <a:ext cx="1496400" cy="540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759" name="Google Shape;759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Admission Control: </a:t>
            </a:r>
            <a:r>
              <a:rPr lang="en">
                <a:solidFill>
                  <a:srgbClr val="CC0000"/>
                </a:solidFill>
              </a:rPr>
              <a:t>Dynamic Thresholds in each pool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760" name="Google Shape;760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1" name="Google Shape;761;p49"/>
          <p:cNvSpPr/>
          <p:nvPr/>
        </p:nvSpPr>
        <p:spPr>
          <a:xfrm>
            <a:off x="2068200" y="22865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2" name="Google Shape;762;p49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Lossless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3" name="Google Shape;763;p49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4" name="Google Shape;764;p49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5" name="Google Shape;765;p49"/>
          <p:cNvSpPr/>
          <p:nvPr/>
        </p:nvSpPr>
        <p:spPr>
          <a:xfrm>
            <a:off x="2068200" y="16769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6" name="Google Shape;766;p49"/>
          <p:cNvSpPr/>
          <p:nvPr/>
        </p:nvSpPr>
        <p:spPr>
          <a:xfrm>
            <a:off x="6411600" y="2630575"/>
            <a:ext cx="1197600" cy="11421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TCP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7" name="Google Shape;767;p49"/>
          <p:cNvSpPr/>
          <p:nvPr/>
        </p:nvSpPr>
        <p:spPr>
          <a:xfrm>
            <a:off x="2167875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8" name="Google Shape;768;p49"/>
          <p:cNvSpPr/>
          <p:nvPr/>
        </p:nvSpPr>
        <p:spPr>
          <a:xfrm>
            <a:off x="2167875" y="2310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9" name="Google Shape;769;p49"/>
          <p:cNvSpPr/>
          <p:nvPr/>
        </p:nvSpPr>
        <p:spPr>
          <a:xfrm>
            <a:off x="2167875" y="3072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0" name="Google Shape;770;p49"/>
          <p:cNvSpPr/>
          <p:nvPr/>
        </p:nvSpPr>
        <p:spPr>
          <a:xfrm>
            <a:off x="2668600" y="2286550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1" name="Google Shape;771;p49"/>
          <p:cNvSpPr/>
          <p:nvPr/>
        </p:nvSpPr>
        <p:spPr>
          <a:xfrm>
            <a:off x="2167875" y="3453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2" name="Google Shape;772;p49"/>
          <p:cNvSpPr/>
          <p:nvPr/>
        </p:nvSpPr>
        <p:spPr>
          <a:xfrm>
            <a:off x="2668600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3" name="Google Shape;773;p49"/>
          <p:cNvSpPr/>
          <p:nvPr/>
        </p:nvSpPr>
        <p:spPr>
          <a:xfrm>
            <a:off x="5264250" y="20394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4" name="Google Shape;774;p49"/>
          <p:cNvSpPr/>
          <p:nvPr/>
        </p:nvSpPr>
        <p:spPr>
          <a:xfrm>
            <a:off x="52642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5" name="Google Shape;775;p49"/>
          <p:cNvSpPr/>
          <p:nvPr/>
        </p:nvSpPr>
        <p:spPr>
          <a:xfrm>
            <a:off x="57766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6" name="Google Shape;776;p49"/>
          <p:cNvSpPr/>
          <p:nvPr/>
        </p:nvSpPr>
        <p:spPr>
          <a:xfrm>
            <a:off x="57359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7" name="Google Shape;777;p49"/>
          <p:cNvSpPr/>
          <p:nvPr/>
        </p:nvSpPr>
        <p:spPr>
          <a:xfrm>
            <a:off x="52980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8" name="Google Shape;778;p49"/>
          <p:cNvSpPr/>
          <p:nvPr/>
        </p:nvSpPr>
        <p:spPr>
          <a:xfrm>
            <a:off x="2668600" y="3095600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9" name="Google Shape;779;p49"/>
          <p:cNvSpPr/>
          <p:nvPr/>
        </p:nvSpPr>
        <p:spPr>
          <a:xfrm>
            <a:off x="2668600" y="3453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80" name="Google Shape;780;p49"/>
          <p:cNvSpPr/>
          <p:nvPr/>
        </p:nvSpPr>
        <p:spPr>
          <a:xfrm>
            <a:off x="7068900" y="26305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81" name="Google Shape;781;p49"/>
          <p:cNvSpPr/>
          <p:nvPr/>
        </p:nvSpPr>
        <p:spPr>
          <a:xfrm>
            <a:off x="6523950" y="26305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SONiC Buffer Model</a:t>
            </a:r>
            <a:endParaRPr/>
          </a:p>
        </p:txBody>
      </p:sp>
      <p:sp>
        <p:nvSpPr>
          <p:cNvPr id="787" name="Google Shape;787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Admission Control: </a:t>
            </a:r>
            <a:r>
              <a:rPr lang="en">
                <a:solidFill>
                  <a:srgbClr val="CC0000"/>
                </a:solidFill>
              </a:rPr>
              <a:t>𝛂✕Remaining pool size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788" name="Google Shape;788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9" name="Google Shape;789;p50"/>
          <p:cNvSpPr/>
          <p:nvPr/>
        </p:nvSpPr>
        <p:spPr>
          <a:xfrm>
            <a:off x="2068200" y="22865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0" name="Google Shape;790;p50"/>
          <p:cNvSpPr/>
          <p:nvPr/>
        </p:nvSpPr>
        <p:spPr>
          <a:xfrm>
            <a:off x="5192400" y="1675650"/>
            <a:ext cx="1197600" cy="2097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Lossless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1" name="Google Shape;791;p50"/>
          <p:cNvSpPr txBox="1"/>
          <p:nvPr/>
        </p:nvSpPr>
        <p:spPr>
          <a:xfrm>
            <a:off x="17817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2" name="Google Shape;792;p50"/>
          <p:cNvSpPr txBox="1"/>
          <p:nvPr/>
        </p:nvSpPr>
        <p:spPr>
          <a:xfrm>
            <a:off x="4905925" y="37357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3" name="Google Shape;793;p50"/>
          <p:cNvSpPr/>
          <p:nvPr/>
        </p:nvSpPr>
        <p:spPr>
          <a:xfrm>
            <a:off x="2068200" y="16769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4" name="Google Shape;794;p50"/>
          <p:cNvSpPr/>
          <p:nvPr/>
        </p:nvSpPr>
        <p:spPr>
          <a:xfrm>
            <a:off x="6411600" y="2630575"/>
            <a:ext cx="1197600" cy="11421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TCP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5" name="Google Shape;795;p50"/>
          <p:cNvSpPr/>
          <p:nvPr/>
        </p:nvSpPr>
        <p:spPr>
          <a:xfrm>
            <a:off x="2167875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6" name="Google Shape;796;p50"/>
          <p:cNvSpPr/>
          <p:nvPr/>
        </p:nvSpPr>
        <p:spPr>
          <a:xfrm>
            <a:off x="2167875" y="2310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7" name="Google Shape;797;p50"/>
          <p:cNvSpPr/>
          <p:nvPr/>
        </p:nvSpPr>
        <p:spPr>
          <a:xfrm>
            <a:off x="2167875" y="3072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8" name="Google Shape;798;p50"/>
          <p:cNvSpPr/>
          <p:nvPr/>
        </p:nvSpPr>
        <p:spPr>
          <a:xfrm>
            <a:off x="2668600" y="2286550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9" name="Google Shape;799;p50"/>
          <p:cNvSpPr/>
          <p:nvPr/>
        </p:nvSpPr>
        <p:spPr>
          <a:xfrm>
            <a:off x="2167875" y="3453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0" name="Google Shape;800;p50"/>
          <p:cNvSpPr/>
          <p:nvPr/>
        </p:nvSpPr>
        <p:spPr>
          <a:xfrm>
            <a:off x="2668600" y="2691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1" name="Google Shape;801;p50"/>
          <p:cNvSpPr/>
          <p:nvPr/>
        </p:nvSpPr>
        <p:spPr>
          <a:xfrm>
            <a:off x="5264250" y="20394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2" name="Google Shape;802;p50"/>
          <p:cNvSpPr/>
          <p:nvPr/>
        </p:nvSpPr>
        <p:spPr>
          <a:xfrm>
            <a:off x="52642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3" name="Google Shape;803;p50"/>
          <p:cNvSpPr/>
          <p:nvPr/>
        </p:nvSpPr>
        <p:spPr>
          <a:xfrm>
            <a:off x="57766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4" name="Google Shape;804;p50"/>
          <p:cNvSpPr/>
          <p:nvPr/>
        </p:nvSpPr>
        <p:spPr>
          <a:xfrm>
            <a:off x="5735950" y="173136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5" name="Google Shape;805;p50"/>
          <p:cNvSpPr/>
          <p:nvPr/>
        </p:nvSpPr>
        <p:spPr>
          <a:xfrm>
            <a:off x="5298075" y="3477613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R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6" name="Google Shape;806;p50"/>
          <p:cNvSpPr/>
          <p:nvPr/>
        </p:nvSpPr>
        <p:spPr>
          <a:xfrm>
            <a:off x="2668600" y="3095600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7" name="Google Shape;807;p50"/>
          <p:cNvSpPr/>
          <p:nvPr/>
        </p:nvSpPr>
        <p:spPr>
          <a:xfrm>
            <a:off x="2668600" y="34530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8" name="Google Shape;808;p50"/>
          <p:cNvSpPr/>
          <p:nvPr/>
        </p:nvSpPr>
        <p:spPr>
          <a:xfrm>
            <a:off x="7068900" y="26305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9" name="Google Shape;809;p50"/>
          <p:cNvSpPr/>
          <p:nvPr/>
        </p:nvSpPr>
        <p:spPr>
          <a:xfrm>
            <a:off x="6523950" y="2630575"/>
            <a:ext cx="411000" cy="2706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1: TCP Gets More Buffer than RDMA under Contention</a:t>
            </a:r>
            <a:endParaRPr/>
          </a:p>
        </p:txBody>
      </p:sp>
      <p:sp>
        <p:nvSpPr>
          <p:cNvPr id="815" name="Google Shape;815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6" name="Google Shape;81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0852" y="1296525"/>
            <a:ext cx="4582300" cy="3128301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51"/>
          <p:cNvSpPr txBox="1"/>
          <p:nvPr/>
        </p:nvSpPr>
        <p:spPr>
          <a:xfrm rot="-5398739">
            <a:off x="1251237" y="2411848"/>
            <a:ext cx="16356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RDMA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18" name="Google Shape;818;p51"/>
          <p:cNvSpPr txBox="1"/>
          <p:nvPr/>
        </p:nvSpPr>
        <p:spPr>
          <a:xfrm rot="1261">
            <a:off x="3778329" y="4318738"/>
            <a:ext cx="16356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TCP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Production Datacenter Networks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mix of RDMA and TCP traffic</a:t>
            </a:r>
            <a:endParaRPr>
              <a:solidFill>
                <a:srgbClr val="CC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chemeClr val="lt2"/>
                </a:solidFill>
              </a:rPr>
              <a:t>Switches use </a:t>
            </a:r>
            <a:r>
              <a:rPr lang="en">
                <a:solidFill>
                  <a:srgbClr val="CC0000"/>
                </a:solidFill>
              </a:rPr>
              <a:t>shared buffers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Both RDMA and TCP </a:t>
            </a:r>
            <a:r>
              <a:rPr i="1" lang="en">
                <a:solidFill>
                  <a:srgbClr val="CC0000"/>
                </a:solidFill>
              </a:rPr>
              <a:t>share</a:t>
            </a:r>
            <a:r>
              <a:rPr lang="en"/>
              <a:t> the limited buffer space at each switch in the network</a:t>
            </a:r>
            <a:endParaRPr/>
          </a:p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2: RDMA PFC Pause Due to </a:t>
            </a:r>
            <a:r>
              <a:rPr lang="en"/>
              <a:t>TCP’s Buffer Occupancy</a:t>
            </a:r>
            <a:endParaRPr/>
          </a:p>
        </p:txBody>
      </p:sp>
      <p:sp>
        <p:nvSpPr>
          <p:cNvPr id="824" name="Google Shape;824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25" name="Google Shape;82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3113" y="1184775"/>
            <a:ext cx="3637775" cy="3351798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52"/>
          <p:cNvSpPr txBox="1"/>
          <p:nvPr/>
        </p:nvSpPr>
        <p:spPr>
          <a:xfrm rot="1195431">
            <a:off x="2413330" y="4219513"/>
            <a:ext cx="1635703" cy="5076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27" name="Google Shape;827;p52"/>
          <p:cNvSpPr txBox="1"/>
          <p:nvPr/>
        </p:nvSpPr>
        <p:spPr>
          <a:xfrm rot="-2856538">
            <a:off x="5078404" y="3765712"/>
            <a:ext cx="1635749" cy="507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(TCP)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2: PFC Pause Due to TCP’s Buffer Occupancy</a:t>
            </a:r>
            <a:endParaRPr/>
          </a:p>
        </p:txBody>
      </p:sp>
      <p:sp>
        <p:nvSpPr>
          <p:cNvPr id="833" name="Google Shape;833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4" name="Google Shape;83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313" y="1184775"/>
            <a:ext cx="3637775" cy="3351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5" name="Google Shape;835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3525" y="1184791"/>
            <a:ext cx="3637775" cy="3351784"/>
          </a:xfrm>
          <a:prstGeom prst="rect">
            <a:avLst/>
          </a:prstGeom>
          <a:noFill/>
          <a:ln>
            <a:noFill/>
          </a:ln>
        </p:spPr>
      </p:pic>
      <p:sp>
        <p:nvSpPr>
          <p:cNvPr id="836" name="Google Shape;836;p53"/>
          <p:cNvSpPr txBox="1"/>
          <p:nvPr/>
        </p:nvSpPr>
        <p:spPr>
          <a:xfrm rot="1195431">
            <a:off x="279730" y="4219513"/>
            <a:ext cx="1635703" cy="5076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37" name="Google Shape;837;p53"/>
          <p:cNvSpPr txBox="1"/>
          <p:nvPr/>
        </p:nvSpPr>
        <p:spPr>
          <a:xfrm rot="1195431">
            <a:off x="4699330" y="4219513"/>
            <a:ext cx="1635703" cy="5076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38" name="Google Shape;838;p53"/>
          <p:cNvSpPr txBox="1"/>
          <p:nvPr/>
        </p:nvSpPr>
        <p:spPr>
          <a:xfrm rot="-2856538">
            <a:off x="2792404" y="3765712"/>
            <a:ext cx="1635749" cy="507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(TCP)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39" name="Google Shape;839;p53"/>
          <p:cNvSpPr txBox="1"/>
          <p:nvPr/>
        </p:nvSpPr>
        <p:spPr>
          <a:xfrm rot="-2856538">
            <a:off x="7135804" y="3841912"/>
            <a:ext cx="1635749" cy="507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(TCP)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Problem 3: Poor Burst Absorption</a:t>
            </a:r>
            <a:endParaRPr/>
          </a:p>
        </p:txBody>
      </p:sp>
      <p:sp>
        <p:nvSpPr>
          <p:cNvPr id="845" name="Google Shape;845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46" name="Google Shape;84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6149" y="1152475"/>
            <a:ext cx="4143677" cy="3510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7" name="Google Shape;847;p54"/>
          <p:cNvCxnSpPr/>
          <p:nvPr/>
        </p:nvCxnSpPr>
        <p:spPr>
          <a:xfrm>
            <a:off x="5618350" y="37441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8" name="Google Shape;848;p54"/>
          <p:cNvSpPr txBox="1"/>
          <p:nvPr/>
        </p:nvSpPr>
        <p:spPr>
          <a:xfrm>
            <a:off x="6605875" y="34552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Queue length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3" name="Google Shape;85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6150" y="1152484"/>
            <a:ext cx="4143677" cy="3510391"/>
          </a:xfrm>
          <a:prstGeom prst="rect">
            <a:avLst/>
          </a:prstGeom>
          <a:noFill/>
          <a:ln>
            <a:noFill/>
          </a:ln>
        </p:spPr>
      </p:pic>
      <p:sp>
        <p:nvSpPr>
          <p:cNvPr id="854" name="Google Shape;854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3: Poor Burst Absorption</a:t>
            </a:r>
            <a:endParaRPr/>
          </a:p>
        </p:txBody>
      </p:sp>
      <p:sp>
        <p:nvSpPr>
          <p:cNvPr id="855" name="Google Shape;855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56" name="Google Shape;856;p55"/>
          <p:cNvCxnSpPr/>
          <p:nvPr/>
        </p:nvCxnSpPr>
        <p:spPr>
          <a:xfrm>
            <a:off x="5618350" y="37441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7" name="Google Shape;857;p55"/>
          <p:cNvSpPr txBox="1"/>
          <p:nvPr/>
        </p:nvSpPr>
        <p:spPr>
          <a:xfrm>
            <a:off x="6605875" y="34552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Queue length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858" name="Google Shape;858;p55"/>
          <p:cNvCxnSpPr/>
          <p:nvPr/>
        </p:nvCxnSpPr>
        <p:spPr>
          <a:xfrm>
            <a:off x="5618350" y="19153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9" name="Google Shape;859;p55"/>
          <p:cNvSpPr txBox="1"/>
          <p:nvPr/>
        </p:nvSpPr>
        <p:spPr>
          <a:xfrm>
            <a:off x="6605875" y="16264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Threshold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4" name="Google Shape;86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6137" y="1152481"/>
            <a:ext cx="4143677" cy="3510399"/>
          </a:xfrm>
          <a:prstGeom prst="rect">
            <a:avLst/>
          </a:prstGeom>
          <a:noFill/>
          <a:ln>
            <a:noFill/>
          </a:ln>
        </p:spPr>
      </p:pic>
      <p:sp>
        <p:nvSpPr>
          <p:cNvPr id="865" name="Google Shape;865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3: Poor Burst Absorption</a:t>
            </a:r>
            <a:endParaRPr/>
          </a:p>
        </p:txBody>
      </p:sp>
      <p:sp>
        <p:nvSpPr>
          <p:cNvPr id="866" name="Google Shape;866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67" name="Google Shape;867;p56"/>
          <p:cNvCxnSpPr/>
          <p:nvPr/>
        </p:nvCxnSpPr>
        <p:spPr>
          <a:xfrm>
            <a:off x="5618350" y="37441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8" name="Google Shape;868;p56"/>
          <p:cNvSpPr txBox="1"/>
          <p:nvPr/>
        </p:nvSpPr>
        <p:spPr>
          <a:xfrm>
            <a:off x="6605875" y="34552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Queue length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869" name="Google Shape;869;p56"/>
          <p:cNvCxnSpPr/>
          <p:nvPr/>
        </p:nvCxnSpPr>
        <p:spPr>
          <a:xfrm>
            <a:off x="5618350" y="19153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0" name="Google Shape;870;p56"/>
          <p:cNvSpPr txBox="1"/>
          <p:nvPr/>
        </p:nvSpPr>
        <p:spPr>
          <a:xfrm>
            <a:off x="6605875" y="16264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Threshold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871" name="Google Shape;871;p56"/>
          <p:cNvCxnSpPr/>
          <p:nvPr/>
        </p:nvCxnSpPr>
        <p:spPr>
          <a:xfrm>
            <a:off x="5525325" y="2546000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2" name="Google Shape;872;p56"/>
          <p:cNvSpPr txBox="1"/>
          <p:nvPr/>
        </p:nvSpPr>
        <p:spPr>
          <a:xfrm>
            <a:off x="6605875" y="2236075"/>
            <a:ext cx="18759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PFC or Drop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7" name="Google Shape;87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6137" y="1152481"/>
            <a:ext cx="4143677" cy="3510399"/>
          </a:xfrm>
          <a:prstGeom prst="rect">
            <a:avLst/>
          </a:prstGeom>
          <a:noFill/>
          <a:ln>
            <a:noFill/>
          </a:ln>
        </p:spPr>
      </p:pic>
      <p:sp>
        <p:nvSpPr>
          <p:cNvPr id="878" name="Google Shape;878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3: Poor Burst Absorption</a:t>
            </a:r>
            <a:endParaRPr/>
          </a:p>
        </p:txBody>
      </p:sp>
      <p:sp>
        <p:nvSpPr>
          <p:cNvPr id="879" name="Google Shape;879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80" name="Google Shape;880;p57"/>
          <p:cNvCxnSpPr/>
          <p:nvPr/>
        </p:nvCxnSpPr>
        <p:spPr>
          <a:xfrm>
            <a:off x="5618350" y="37441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1" name="Google Shape;881;p57"/>
          <p:cNvSpPr txBox="1"/>
          <p:nvPr/>
        </p:nvSpPr>
        <p:spPr>
          <a:xfrm>
            <a:off x="6605875" y="34552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Queue length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882" name="Google Shape;882;p57"/>
          <p:cNvCxnSpPr/>
          <p:nvPr/>
        </p:nvCxnSpPr>
        <p:spPr>
          <a:xfrm>
            <a:off x="5618350" y="19153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3" name="Google Shape;883;p57"/>
          <p:cNvSpPr txBox="1"/>
          <p:nvPr/>
        </p:nvSpPr>
        <p:spPr>
          <a:xfrm>
            <a:off x="6605875" y="16264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Threshold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884" name="Google Shape;884;p57"/>
          <p:cNvCxnSpPr/>
          <p:nvPr/>
        </p:nvCxnSpPr>
        <p:spPr>
          <a:xfrm>
            <a:off x="5525325" y="2554400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5" name="Google Shape;885;p57"/>
          <p:cNvSpPr/>
          <p:nvPr/>
        </p:nvSpPr>
        <p:spPr>
          <a:xfrm>
            <a:off x="6353300" y="2144525"/>
            <a:ext cx="2374200" cy="1225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PFC/Drop</a:t>
            </a:r>
            <a:endParaRPr sz="23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Bree Serif"/>
                <a:ea typeface="Bree Serif"/>
                <a:cs typeface="Bree Serif"/>
                <a:sym typeface="Bree Serif"/>
              </a:rPr>
              <a:t>Overreaction to transient state</a:t>
            </a:r>
            <a:endParaRPr sz="23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200">
                <a:solidFill>
                  <a:srgbClr val="CC0000"/>
                </a:solidFill>
              </a:rPr>
              <a:t>Can we isolate RDMA and TCP while improving burst absorption?</a:t>
            </a:r>
            <a:endParaRPr sz="3200">
              <a:solidFill>
                <a:srgbClr val="CC0000"/>
              </a:solidFill>
            </a:endParaRPr>
          </a:p>
        </p:txBody>
      </p:sp>
      <p:sp>
        <p:nvSpPr>
          <p:cNvPr id="892" name="Google Shape;892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898" name="Google Shape;898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Achieves isolation across RDMA and TCP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Improves burst absorption</a:t>
            </a:r>
            <a:endParaRPr/>
          </a:p>
        </p:txBody>
      </p:sp>
      <p:sp>
        <p:nvSpPr>
          <p:cNvPr id="899" name="Google Shape;899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905" name="Google Shape;905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Single shared buffer pool for RDMA and TCP</a:t>
            </a:r>
            <a:endParaRPr/>
          </a:p>
        </p:txBody>
      </p:sp>
      <p:sp>
        <p:nvSpPr>
          <p:cNvPr id="906" name="Google Shape;906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912" name="Google Shape;912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Single shared buffer pool for RDMA and TCP</a:t>
            </a:r>
            <a:endParaRPr/>
          </a:p>
        </p:txBody>
      </p:sp>
      <p:sp>
        <p:nvSpPr>
          <p:cNvPr id="913" name="Google Shape;913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4" name="Google Shape;914;p61"/>
          <p:cNvSpPr/>
          <p:nvPr/>
        </p:nvSpPr>
        <p:spPr>
          <a:xfrm>
            <a:off x="1912700" y="2424950"/>
            <a:ext cx="1197600" cy="14862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RDMA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+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TCP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5" name="Google Shape;915;p61"/>
          <p:cNvSpPr/>
          <p:nvPr/>
        </p:nvSpPr>
        <p:spPr>
          <a:xfrm>
            <a:off x="5036900" y="1814050"/>
            <a:ext cx="1197600" cy="2097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Lossless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(RDMA)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6" name="Google Shape;916;p61"/>
          <p:cNvSpPr/>
          <p:nvPr/>
        </p:nvSpPr>
        <p:spPr>
          <a:xfrm>
            <a:off x="1912700" y="18153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7" name="Google Shape;917;p61"/>
          <p:cNvSpPr/>
          <p:nvPr/>
        </p:nvSpPr>
        <p:spPr>
          <a:xfrm>
            <a:off x="6256100" y="2768975"/>
            <a:ext cx="1197600" cy="11421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Egress Lossy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Bree Serif"/>
                <a:ea typeface="Bree Serif"/>
                <a:cs typeface="Bree Serif"/>
                <a:sym typeface="Bree Serif"/>
              </a:rPr>
              <a:t>(TCP)</a:t>
            </a:r>
            <a:endParaRPr sz="19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8" name="Google Shape;918;p61"/>
          <p:cNvSpPr txBox="1"/>
          <p:nvPr/>
        </p:nvSpPr>
        <p:spPr>
          <a:xfrm>
            <a:off x="1781725" y="38119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9" name="Google Shape;919;p61"/>
          <p:cNvSpPr txBox="1"/>
          <p:nvPr/>
        </p:nvSpPr>
        <p:spPr>
          <a:xfrm>
            <a:off x="4905925" y="3811950"/>
            <a:ext cx="1739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Switch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(Shared buffer)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Buffer Sharing with TCP</a:t>
            </a:r>
            <a:endParaRPr/>
          </a:p>
        </p:txBody>
      </p:sp>
      <p:sp>
        <p:nvSpPr>
          <p:cNvPr id="97" name="Google Shape;9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4" name="Google Shape;104;p17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5" name="Google Shape;105;p17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</a:t>
            </a: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925" name="Google Shape;925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Single shared buffer pool for RDMA and TCP</a:t>
            </a:r>
            <a:endParaRPr/>
          </a:p>
        </p:txBody>
      </p:sp>
      <p:sp>
        <p:nvSpPr>
          <p:cNvPr id="926" name="Google Shape;926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7" name="Google Shape;927;p62"/>
          <p:cNvSpPr/>
          <p:nvPr/>
        </p:nvSpPr>
        <p:spPr>
          <a:xfrm>
            <a:off x="3436700" y="3110750"/>
            <a:ext cx="1197600" cy="1440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D7E6B"/>
              </a:gs>
              <a:gs pos="50000">
                <a:srgbClr val="8C9BB4"/>
              </a:gs>
              <a:gs pos="100000">
                <a:srgbClr val="A4C2F4"/>
              </a:gs>
              <a:gs pos="100000">
                <a:srgbClr val="737373"/>
              </a:gs>
            </a:gsLst>
            <a:lin ang="16200038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RDMA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TCP</a:t>
            </a: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28" name="Google Shape;928;p62"/>
          <p:cNvSpPr/>
          <p:nvPr/>
        </p:nvSpPr>
        <p:spPr>
          <a:xfrm>
            <a:off x="3436700" y="25011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29" name="Google Shape;929;p62"/>
          <p:cNvSpPr txBox="1"/>
          <p:nvPr/>
        </p:nvSpPr>
        <p:spPr>
          <a:xfrm>
            <a:off x="1501875" y="3532350"/>
            <a:ext cx="187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Shared pool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930" name="Google Shape;930;p62"/>
          <p:cNvCxnSpPr>
            <a:stCxn id="927" idx="1"/>
            <a:endCxn id="927" idx="3"/>
          </p:cNvCxnSpPr>
          <p:nvPr/>
        </p:nvCxnSpPr>
        <p:spPr>
          <a:xfrm>
            <a:off x="3436700" y="3830900"/>
            <a:ext cx="11976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936" name="Google Shape;936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Single shared buffer pool for RDMA and TCP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Consolidated ingress and egress buffer views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>
                <a:solidFill>
                  <a:srgbClr val="B6D7A8"/>
                </a:solidFill>
              </a:rPr>
              <a:t>Birds-eye view</a:t>
            </a:r>
            <a:r>
              <a:rPr lang="en"/>
              <a:t> of the buffer</a:t>
            </a:r>
            <a:endParaRPr/>
          </a:p>
        </p:txBody>
      </p:sp>
      <p:sp>
        <p:nvSpPr>
          <p:cNvPr id="937" name="Google Shape;937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8" name="Google Shape;938;p63"/>
          <p:cNvSpPr/>
          <p:nvPr/>
        </p:nvSpPr>
        <p:spPr>
          <a:xfrm>
            <a:off x="3436700" y="25011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39" name="Google Shape;939;p63"/>
          <p:cNvSpPr/>
          <p:nvPr/>
        </p:nvSpPr>
        <p:spPr>
          <a:xfrm>
            <a:off x="3436700" y="3110750"/>
            <a:ext cx="1197600" cy="1440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D7E6B"/>
              </a:gs>
              <a:gs pos="50000">
                <a:srgbClr val="8C9BB4"/>
              </a:gs>
              <a:gs pos="100000">
                <a:srgbClr val="A4C2F4"/>
              </a:gs>
              <a:gs pos="100000">
                <a:srgbClr val="737373"/>
              </a:gs>
            </a:gsLst>
            <a:lin ang="16200038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RDMA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TCP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940" name="Google Shape;940;p63"/>
          <p:cNvCxnSpPr/>
          <p:nvPr/>
        </p:nvCxnSpPr>
        <p:spPr>
          <a:xfrm>
            <a:off x="3436700" y="3830900"/>
            <a:ext cx="11976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41" name="Google Shape;941;p63"/>
          <p:cNvSpPr txBox="1"/>
          <p:nvPr/>
        </p:nvSpPr>
        <p:spPr>
          <a:xfrm>
            <a:off x="1501875" y="3532350"/>
            <a:ext cx="187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Shared pool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947" name="Google Shape;947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Single shared buffer pool for RDMA and TCP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Consolidated ingress and egress buffer views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>
                <a:solidFill>
                  <a:srgbClr val="B6D7A8"/>
                </a:solidFill>
              </a:rPr>
              <a:t>Birds-eye view</a:t>
            </a:r>
            <a:r>
              <a:rPr lang="en"/>
              <a:t> of the buffer</a:t>
            </a:r>
            <a:endParaRPr/>
          </a:p>
        </p:txBody>
      </p:sp>
      <p:sp>
        <p:nvSpPr>
          <p:cNvPr id="948" name="Google Shape;948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9" name="Google Shape;949;p64"/>
          <p:cNvSpPr/>
          <p:nvPr/>
        </p:nvSpPr>
        <p:spPr>
          <a:xfrm>
            <a:off x="3436700" y="25011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0" name="Google Shape;950;p64"/>
          <p:cNvSpPr/>
          <p:nvPr/>
        </p:nvSpPr>
        <p:spPr>
          <a:xfrm>
            <a:off x="3436700" y="3110750"/>
            <a:ext cx="1197600" cy="1440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D7E6B"/>
              </a:gs>
              <a:gs pos="50000">
                <a:srgbClr val="8C9BB4"/>
              </a:gs>
              <a:gs pos="100000">
                <a:srgbClr val="A4C2F4"/>
              </a:gs>
              <a:gs pos="100000">
                <a:srgbClr val="737373"/>
              </a:gs>
            </a:gsLst>
            <a:lin ang="16200038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RDMA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TCP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951" name="Google Shape;951;p64"/>
          <p:cNvCxnSpPr/>
          <p:nvPr/>
        </p:nvCxnSpPr>
        <p:spPr>
          <a:xfrm>
            <a:off x="4382900" y="3538250"/>
            <a:ext cx="10968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2" name="Google Shape;952;p64"/>
          <p:cNvSpPr txBox="1"/>
          <p:nvPr/>
        </p:nvSpPr>
        <p:spPr>
          <a:xfrm>
            <a:off x="5534300" y="3357575"/>
            <a:ext cx="29382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Only ingress queues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953" name="Google Shape;953;p64"/>
          <p:cNvCxnSpPr/>
          <p:nvPr/>
        </p:nvCxnSpPr>
        <p:spPr>
          <a:xfrm>
            <a:off x="4382900" y="4147850"/>
            <a:ext cx="10968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4" name="Google Shape;954;p64"/>
          <p:cNvSpPr txBox="1"/>
          <p:nvPr/>
        </p:nvSpPr>
        <p:spPr>
          <a:xfrm>
            <a:off x="5479700" y="3967175"/>
            <a:ext cx="29382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Only egress queues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955" name="Google Shape;955;p64"/>
          <p:cNvCxnSpPr/>
          <p:nvPr/>
        </p:nvCxnSpPr>
        <p:spPr>
          <a:xfrm>
            <a:off x="3436700" y="3830900"/>
            <a:ext cx="11976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56" name="Google Shape;956;p64"/>
          <p:cNvSpPr txBox="1"/>
          <p:nvPr/>
        </p:nvSpPr>
        <p:spPr>
          <a:xfrm>
            <a:off x="1501875" y="3532350"/>
            <a:ext cx="187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Shared pool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7" name="Google Shape;957;p64"/>
          <p:cNvSpPr txBox="1"/>
          <p:nvPr/>
        </p:nvSpPr>
        <p:spPr>
          <a:xfrm>
            <a:off x="5445650" y="2649975"/>
            <a:ext cx="300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Accounted only once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963" name="Google Shape;963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Single shared buffer pool for RDMA and TCP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Consolidated ingress and egress buffer views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>
                <a:solidFill>
                  <a:srgbClr val="B6D7A8"/>
                </a:solidFill>
              </a:rPr>
              <a:t>Birds-eye view</a:t>
            </a:r>
            <a:r>
              <a:rPr lang="en"/>
              <a:t> of the buffer</a:t>
            </a:r>
            <a:endParaRPr/>
          </a:p>
        </p:txBody>
      </p:sp>
      <p:sp>
        <p:nvSpPr>
          <p:cNvPr id="964" name="Google Shape;964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5" name="Google Shape;965;p65"/>
          <p:cNvSpPr/>
          <p:nvPr/>
        </p:nvSpPr>
        <p:spPr>
          <a:xfrm>
            <a:off x="4734888" y="3561950"/>
            <a:ext cx="247800" cy="5379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66" name="Google Shape;966;p65"/>
          <p:cNvSpPr txBox="1"/>
          <p:nvPr/>
        </p:nvSpPr>
        <p:spPr>
          <a:xfrm>
            <a:off x="4982700" y="3306150"/>
            <a:ext cx="3236700" cy="102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Thresholds govern the allocation across RDMA and TCP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67" name="Google Shape;967;p65"/>
          <p:cNvSpPr/>
          <p:nvPr/>
        </p:nvSpPr>
        <p:spPr>
          <a:xfrm>
            <a:off x="3436700" y="3110750"/>
            <a:ext cx="1197600" cy="1440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D7E6B"/>
              </a:gs>
              <a:gs pos="50000">
                <a:srgbClr val="8C9BB4"/>
              </a:gs>
              <a:gs pos="100000">
                <a:srgbClr val="A4C2F4"/>
              </a:gs>
              <a:gs pos="100000">
                <a:srgbClr val="737373"/>
              </a:gs>
            </a:gsLst>
            <a:lin ang="16200038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RDMA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TCP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68" name="Google Shape;968;p65"/>
          <p:cNvSpPr/>
          <p:nvPr/>
        </p:nvSpPr>
        <p:spPr>
          <a:xfrm>
            <a:off x="3436700" y="2501150"/>
            <a:ext cx="1197600" cy="57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ree Serif"/>
                <a:ea typeface="Bree Serif"/>
                <a:cs typeface="Bree Serif"/>
                <a:sym typeface="Bree Serif"/>
              </a:rPr>
              <a:t>Headroom</a:t>
            </a:r>
            <a:endParaRPr sz="1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69" name="Google Shape;969;p65"/>
          <p:cNvSpPr txBox="1"/>
          <p:nvPr/>
        </p:nvSpPr>
        <p:spPr>
          <a:xfrm>
            <a:off x="1501875" y="3532350"/>
            <a:ext cx="1876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Shared pool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970" name="Google Shape;970;p65"/>
          <p:cNvCxnSpPr/>
          <p:nvPr/>
        </p:nvCxnSpPr>
        <p:spPr>
          <a:xfrm>
            <a:off x="3436700" y="3830900"/>
            <a:ext cx="11976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976" name="Google Shape;976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Threshold: 𝛂</a:t>
            </a:r>
            <a:r>
              <a:rPr baseline="-25000" lang="en"/>
              <a:t>p</a:t>
            </a:r>
            <a:r>
              <a:rPr lang="en"/>
              <a:t> </a:t>
            </a:r>
            <a:r>
              <a:rPr lang="en"/>
              <a:t>🗙 (Remaining shared pool) 🗙   1 </a:t>
            </a:r>
            <a:endParaRPr/>
          </a:p>
        </p:txBody>
      </p:sp>
      <p:sp>
        <p:nvSpPr>
          <p:cNvPr id="977" name="Google Shape;977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78" name="Google Shape;978;p66"/>
          <p:cNvCxnSpPr/>
          <p:nvPr/>
        </p:nvCxnSpPr>
        <p:spPr>
          <a:xfrm>
            <a:off x="6804500" y="1609450"/>
            <a:ext cx="3237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9" name="Google Shape;979;p66"/>
          <p:cNvSpPr txBox="1"/>
          <p:nvPr/>
        </p:nvSpPr>
        <p:spPr>
          <a:xfrm>
            <a:off x="6787675" y="1473300"/>
            <a:ext cx="4791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n</a:t>
            </a:r>
            <a:r>
              <a:rPr baseline="-25000"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p</a:t>
            </a:r>
            <a:endParaRPr baseline="-25000"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80" name="Google Shape;980;p66"/>
          <p:cNvSpPr/>
          <p:nvPr/>
        </p:nvSpPr>
        <p:spPr>
          <a:xfrm>
            <a:off x="2328025" y="1151400"/>
            <a:ext cx="403500" cy="6513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981" name="Google Shape;981;p66"/>
          <p:cNvCxnSpPr>
            <a:stCxn id="980" idx="2"/>
          </p:cNvCxnSpPr>
          <p:nvPr/>
        </p:nvCxnSpPr>
        <p:spPr>
          <a:xfrm>
            <a:off x="2529775" y="1802700"/>
            <a:ext cx="0" cy="6177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2" name="Google Shape;982;p66"/>
          <p:cNvSpPr txBox="1"/>
          <p:nvPr/>
        </p:nvSpPr>
        <p:spPr>
          <a:xfrm>
            <a:off x="554700" y="2420400"/>
            <a:ext cx="7072200" cy="12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Configurable parameter for each queue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e.g., </a:t>
            </a:r>
            <a:r>
              <a:rPr lang="en" sz="2400">
                <a:solidFill>
                  <a:schemeClr val="lt2"/>
                </a:solidFill>
                <a:latin typeface="Bree Serif"/>
                <a:ea typeface="Bree Serif"/>
                <a:cs typeface="Bree Serif"/>
                <a:sym typeface="Bree Serif"/>
              </a:rPr>
              <a:t>𝛂</a:t>
            </a:r>
            <a:r>
              <a:rPr baseline="-25000" lang="en" sz="2400">
                <a:solidFill>
                  <a:schemeClr val="lt2"/>
                </a:solidFill>
                <a:latin typeface="Bree Serif"/>
                <a:ea typeface="Bree Serif"/>
                <a:cs typeface="Bree Serif"/>
                <a:sym typeface="Bree Serif"/>
              </a:rPr>
              <a:t>r</a:t>
            </a:r>
            <a:r>
              <a:rPr lang="en" sz="2400">
                <a:solidFill>
                  <a:schemeClr val="lt2"/>
                </a:solidFill>
                <a:latin typeface="Bree Serif"/>
                <a:ea typeface="Bree Serif"/>
                <a:cs typeface="Bree Serif"/>
                <a:sym typeface="Bree Serif"/>
              </a:rPr>
              <a:t> for </a:t>
            </a: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RDMA (ingress queues) and 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          </a:t>
            </a:r>
            <a:r>
              <a:rPr lang="en" sz="2400">
                <a:solidFill>
                  <a:schemeClr val="lt2"/>
                </a:solidFill>
                <a:latin typeface="Bree Serif"/>
                <a:ea typeface="Bree Serif"/>
                <a:cs typeface="Bree Serif"/>
                <a:sym typeface="Bree Serif"/>
              </a:rPr>
              <a:t>𝛂</a:t>
            </a:r>
            <a:r>
              <a:rPr baseline="-25000" lang="en" sz="2400">
                <a:solidFill>
                  <a:schemeClr val="lt2"/>
                </a:solidFill>
                <a:latin typeface="Bree Serif"/>
                <a:ea typeface="Bree Serif"/>
                <a:cs typeface="Bree Serif"/>
                <a:sym typeface="Bree Serif"/>
              </a:rPr>
              <a:t>t</a:t>
            </a: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 </a:t>
            </a: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f</a:t>
            </a: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or TCP (egress queues)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988" name="Google Shape;988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Threshold: 𝛂</a:t>
            </a:r>
            <a:r>
              <a:rPr baseline="-25000" lang="en"/>
              <a:t>p</a:t>
            </a:r>
            <a:r>
              <a:rPr lang="en"/>
              <a:t> 🗙 (Remaining shared pool) 🗙   1 </a:t>
            </a:r>
            <a:endParaRPr/>
          </a:p>
        </p:txBody>
      </p:sp>
      <p:sp>
        <p:nvSpPr>
          <p:cNvPr id="989" name="Google Shape;989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90" name="Google Shape;990;p67"/>
          <p:cNvCxnSpPr/>
          <p:nvPr/>
        </p:nvCxnSpPr>
        <p:spPr>
          <a:xfrm>
            <a:off x="6804500" y="1609450"/>
            <a:ext cx="3237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1" name="Google Shape;991;p67"/>
          <p:cNvSpPr txBox="1"/>
          <p:nvPr/>
        </p:nvSpPr>
        <p:spPr>
          <a:xfrm>
            <a:off x="6787675" y="1473300"/>
            <a:ext cx="4791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n</a:t>
            </a:r>
            <a:r>
              <a:rPr baseline="-25000"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p</a:t>
            </a:r>
            <a:endParaRPr baseline="-25000"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2" name="Google Shape;992;p67"/>
          <p:cNvSpPr/>
          <p:nvPr/>
        </p:nvSpPr>
        <p:spPr>
          <a:xfrm>
            <a:off x="3008775" y="1151400"/>
            <a:ext cx="3412200" cy="6513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993" name="Google Shape;993;p67"/>
          <p:cNvCxnSpPr>
            <a:stCxn id="992" idx="2"/>
          </p:cNvCxnSpPr>
          <p:nvPr/>
        </p:nvCxnSpPr>
        <p:spPr>
          <a:xfrm>
            <a:off x="4714875" y="1802700"/>
            <a:ext cx="0" cy="6177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4" name="Google Shape;994;p67"/>
          <p:cNvSpPr txBox="1"/>
          <p:nvPr/>
        </p:nvSpPr>
        <p:spPr>
          <a:xfrm>
            <a:off x="1660875" y="2437225"/>
            <a:ext cx="61080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Shared pool size — total shared occupancy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1000" name="Google Shape;1000;p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Threshold: 𝛂</a:t>
            </a:r>
            <a:r>
              <a:rPr baseline="-25000" lang="en"/>
              <a:t>p</a:t>
            </a:r>
            <a:r>
              <a:rPr lang="en"/>
              <a:t> 🗙 (Remaining shared pool) 🗙   1 </a:t>
            </a:r>
            <a:endParaRPr/>
          </a:p>
        </p:txBody>
      </p:sp>
      <p:sp>
        <p:nvSpPr>
          <p:cNvPr id="1001" name="Google Shape;1001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02" name="Google Shape;1002;p68"/>
          <p:cNvCxnSpPr/>
          <p:nvPr/>
        </p:nvCxnSpPr>
        <p:spPr>
          <a:xfrm>
            <a:off x="6804500" y="1609450"/>
            <a:ext cx="3237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3" name="Google Shape;1003;p68"/>
          <p:cNvSpPr txBox="1"/>
          <p:nvPr/>
        </p:nvSpPr>
        <p:spPr>
          <a:xfrm>
            <a:off x="6787675" y="1473300"/>
            <a:ext cx="4791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n</a:t>
            </a:r>
            <a:r>
              <a:rPr baseline="-25000"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p</a:t>
            </a:r>
            <a:endParaRPr baseline="-25000"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04" name="Google Shape;1004;p68"/>
          <p:cNvSpPr/>
          <p:nvPr/>
        </p:nvSpPr>
        <p:spPr>
          <a:xfrm>
            <a:off x="6787675" y="1638875"/>
            <a:ext cx="435900" cy="4833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005" name="Google Shape;1005;p68"/>
          <p:cNvCxnSpPr>
            <a:stCxn id="1004" idx="2"/>
          </p:cNvCxnSpPr>
          <p:nvPr/>
        </p:nvCxnSpPr>
        <p:spPr>
          <a:xfrm>
            <a:off x="7005625" y="2122175"/>
            <a:ext cx="0" cy="6177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6" name="Google Shape;1006;p68"/>
          <p:cNvSpPr txBox="1"/>
          <p:nvPr/>
        </p:nvSpPr>
        <p:spPr>
          <a:xfrm>
            <a:off x="3434475" y="2760800"/>
            <a:ext cx="53397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Number of congested queues of type p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1012" name="Google Shape;1012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Threshold: 𝛂</a:t>
            </a:r>
            <a:r>
              <a:rPr baseline="-25000" lang="en"/>
              <a:t>p</a:t>
            </a:r>
            <a:r>
              <a:rPr lang="en"/>
              <a:t> 🗙 (Remaining shared pool) 🗙   1 </a:t>
            </a:r>
            <a:endParaRPr/>
          </a:p>
        </p:txBody>
      </p:sp>
      <p:sp>
        <p:nvSpPr>
          <p:cNvPr id="1013" name="Google Shape;1013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14" name="Google Shape;1014;p69"/>
          <p:cNvCxnSpPr/>
          <p:nvPr/>
        </p:nvCxnSpPr>
        <p:spPr>
          <a:xfrm>
            <a:off x="6804500" y="1609450"/>
            <a:ext cx="3237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5" name="Google Shape;1015;p69"/>
          <p:cNvSpPr txBox="1"/>
          <p:nvPr/>
        </p:nvSpPr>
        <p:spPr>
          <a:xfrm>
            <a:off x="6787675" y="1473300"/>
            <a:ext cx="4791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n</a:t>
            </a:r>
            <a:r>
              <a:rPr baseline="-25000"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p</a:t>
            </a:r>
            <a:endParaRPr baseline="-25000"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16" name="Google Shape;1016;p69"/>
          <p:cNvSpPr/>
          <p:nvPr/>
        </p:nvSpPr>
        <p:spPr>
          <a:xfrm rot="-5400000">
            <a:off x="4625025" y="-271550"/>
            <a:ext cx="548700" cy="49596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17" name="Google Shape;1017;p69"/>
          <p:cNvSpPr txBox="1"/>
          <p:nvPr/>
        </p:nvSpPr>
        <p:spPr>
          <a:xfrm>
            <a:off x="3487425" y="2376775"/>
            <a:ext cx="2823900" cy="14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RDMA vs TCP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Isolation ✅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Fair allocation </a:t>
            </a:r>
            <a:r>
              <a:rPr lang="en" sz="2400">
                <a:solidFill>
                  <a:schemeClr val="lt2"/>
                </a:solidFill>
                <a:latin typeface="Bree Serif"/>
                <a:ea typeface="Bree Serif"/>
                <a:cs typeface="Bree Serif"/>
                <a:sym typeface="Bree Serif"/>
              </a:rPr>
              <a:t>✅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1023" name="Google Shape;1023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Char char="●"/>
            </a:pPr>
            <a:r>
              <a:rPr lang="en">
                <a:solidFill>
                  <a:srgbClr val="666666"/>
                </a:solidFill>
              </a:rPr>
              <a:t>Single shared buffer pool for RDMA and TCP</a:t>
            </a:r>
            <a:endParaRPr>
              <a:solidFill>
                <a:srgbClr val="666666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Char char="●"/>
            </a:pPr>
            <a:r>
              <a:rPr lang="en">
                <a:solidFill>
                  <a:srgbClr val="666666"/>
                </a:solidFill>
              </a:rPr>
              <a:t>Consolidated ingress and egress buffer views</a:t>
            </a:r>
            <a:endParaRPr>
              <a:solidFill>
                <a:srgbClr val="666666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○"/>
            </a:pPr>
            <a:r>
              <a:rPr lang="en">
                <a:solidFill>
                  <a:srgbClr val="666666"/>
                </a:solidFill>
              </a:rPr>
              <a:t>Birds-eye view of the buffer</a:t>
            </a:r>
            <a:endParaRPr>
              <a:solidFill>
                <a:srgbClr val="666666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Low pass filter-based admission control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>
                <a:solidFill>
                  <a:srgbClr val="B6D7A8"/>
                </a:solidFill>
              </a:rPr>
              <a:t>High burst absorption</a:t>
            </a:r>
            <a:endParaRPr>
              <a:solidFill>
                <a:srgbClr val="B6D7A8"/>
              </a:solidFill>
            </a:endParaRPr>
          </a:p>
        </p:txBody>
      </p:sp>
      <p:sp>
        <p:nvSpPr>
          <p:cNvPr id="1024" name="Google Shape;1024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1030" name="Google Shape;1030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2" name="Google Shape;1032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6537" y="1152481"/>
            <a:ext cx="4143677" cy="3510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3" name="Google Shape;1033;p71"/>
          <p:cNvCxnSpPr/>
          <p:nvPr/>
        </p:nvCxnSpPr>
        <p:spPr>
          <a:xfrm>
            <a:off x="5008750" y="37441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4" name="Google Shape;1034;p71"/>
          <p:cNvSpPr txBox="1"/>
          <p:nvPr/>
        </p:nvSpPr>
        <p:spPr>
          <a:xfrm>
            <a:off x="5996275" y="34552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Queue length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035" name="Google Shape;1035;p71"/>
          <p:cNvCxnSpPr/>
          <p:nvPr/>
        </p:nvCxnSpPr>
        <p:spPr>
          <a:xfrm>
            <a:off x="5008750" y="19153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6" name="Google Shape;1036;p71"/>
          <p:cNvSpPr txBox="1"/>
          <p:nvPr/>
        </p:nvSpPr>
        <p:spPr>
          <a:xfrm>
            <a:off x="5996275" y="16264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Threshold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037" name="Google Shape;1037;p71"/>
          <p:cNvCxnSpPr/>
          <p:nvPr/>
        </p:nvCxnSpPr>
        <p:spPr>
          <a:xfrm>
            <a:off x="4915725" y="2554400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8" name="Google Shape;1038;p71"/>
          <p:cNvSpPr/>
          <p:nvPr/>
        </p:nvSpPr>
        <p:spPr>
          <a:xfrm>
            <a:off x="5743700" y="2144525"/>
            <a:ext cx="2374200" cy="1225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PFC/Drop</a:t>
            </a:r>
            <a:endParaRPr sz="23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Bree Serif"/>
                <a:ea typeface="Bree Serif"/>
                <a:cs typeface="Bree Serif"/>
                <a:sym typeface="Bree Serif"/>
              </a:rPr>
              <a:t>Overreaction to transient state</a:t>
            </a:r>
            <a:endParaRPr sz="23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3" name="Google Shape;11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Switch Buffer Sharing with TCP</a:t>
            </a:r>
            <a:endParaRPr/>
          </a:p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7" name="Google Shape;117;p18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8" name="Google Shape;118;p18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9" name="Google Shape;119;p18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5408800" y="1311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72376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66280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60184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9" name="Google Shape;129;p18"/>
          <p:cNvSpPr/>
          <p:nvPr/>
        </p:nvSpPr>
        <p:spPr>
          <a:xfrm>
            <a:off x="54088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0" name="Google Shape;130;p18"/>
          <p:cNvSpPr/>
          <p:nvPr/>
        </p:nvSpPr>
        <p:spPr>
          <a:xfrm>
            <a:off x="60184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66280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2" name="Google Shape;132;p18"/>
          <p:cNvSpPr/>
          <p:nvPr/>
        </p:nvSpPr>
        <p:spPr>
          <a:xfrm>
            <a:off x="72376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33" name="Google Shape;133;p18"/>
          <p:cNvCxnSpPr/>
          <p:nvPr/>
        </p:nvCxnSpPr>
        <p:spPr>
          <a:xfrm>
            <a:off x="7874925" y="1075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8"/>
          <p:cNvCxnSpPr/>
          <p:nvPr/>
        </p:nvCxnSpPr>
        <p:spPr>
          <a:xfrm>
            <a:off x="7874925" y="1456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35" name="Google Shape;135;p18"/>
          <p:cNvSpPr txBox="1"/>
          <p:nvPr/>
        </p:nvSpPr>
        <p:spPr>
          <a:xfrm>
            <a:off x="3505750" y="9312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FC5E8"/>
                </a:solidFill>
                <a:latin typeface="Bree Serif"/>
                <a:ea typeface="Bree Serif"/>
                <a:cs typeface="Bree Serif"/>
                <a:sym typeface="Bree Serif"/>
              </a:rPr>
              <a:t>TCP Flow</a:t>
            </a:r>
            <a:endParaRPr sz="2400">
              <a:solidFill>
                <a:srgbClr val="9FC5E8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3" name="Google Shape;104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6550" y="1152475"/>
            <a:ext cx="4143677" cy="351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4" name="Google Shape;1044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1045" name="Google Shape;1045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47" name="Google Shape;1047;p72"/>
          <p:cNvCxnSpPr/>
          <p:nvPr/>
        </p:nvCxnSpPr>
        <p:spPr>
          <a:xfrm>
            <a:off x="4932550" y="32107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8" name="Google Shape;1048;p72"/>
          <p:cNvSpPr txBox="1"/>
          <p:nvPr/>
        </p:nvSpPr>
        <p:spPr>
          <a:xfrm>
            <a:off x="5920075" y="29218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strike="sngStrike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Queue length</a:t>
            </a:r>
            <a:endParaRPr sz="2400" strike="sngStrike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049" name="Google Shape;1049;p72"/>
          <p:cNvCxnSpPr/>
          <p:nvPr/>
        </p:nvCxnSpPr>
        <p:spPr>
          <a:xfrm>
            <a:off x="5008750" y="19153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0" name="Google Shape;1050;p72"/>
          <p:cNvSpPr txBox="1"/>
          <p:nvPr/>
        </p:nvSpPr>
        <p:spPr>
          <a:xfrm>
            <a:off x="5996275" y="16264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Threshold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051" name="Google Shape;1051;p72"/>
          <p:cNvCxnSpPr/>
          <p:nvPr/>
        </p:nvCxnSpPr>
        <p:spPr>
          <a:xfrm>
            <a:off x="4932550" y="37441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2" name="Google Shape;1052;p72"/>
          <p:cNvSpPr txBox="1"/>
          <p:nvPr/>
        </p:nvSpPr>
        <p:spPr>
          <a:xfrm>
            <a:off x="5920075" y="3455275"/>
            <a:ext cx="2912100" cy="8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Low-pass filtered Queue length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6550" y="1152475"/>
            <a:ext cx="4143677" cy="351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Reverie</a:t>
            </a:r>
            <a:endParaRPr/>
          </a:p>
        </p:txBody>
      </p:sp>
      <p:sp>
        <p:nvSpPr>
          <p:cNvPr id="1059" name="Google Shape;1059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61" name="Google Shape;1061;p73"/>
          <p:cNvCxnSpPr/>
          <p:nvPr/>
        </p:nvCxnSpPr>
        <p:spPr>
          <a:xfrm flipH="1" rot="10800000">
            <a:off x="2739000" y="3012875"/>
            <a:ext cx="2967600" cy="3870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2" name="Google Shape;1062;p73"/>
          <p:cNvCxnSpPr/>
          <p:nvPr/>
        </p:nvCxnSpPr>
        <p:spPr>
          <a:xfrm>
            <a:off x="5008750" y="19153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3" name="Google Shape;1063;p73"/>
          <p:cNvSpPr txBox="1"/>
          <p:nvPr/>
        </p:nvSpPr>
        <p:spPr>
          <a:xfrm>
            <a:off x="5996275" y="1626475"/>
            <a:ext cx="21474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Threshold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064" name="Google Shape;1064;p73"/>
          <p:cNvCxnSpPr/>
          <p:nvPr/>
        </p:nvCxnSpPr>
        <p:spPr>
          <a:xfrm>
            <a:off x="4932550" y="3744175"/>
            <a:ext cx="874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5" name="Google Shape;1065;p73"/>
          <p:cNvSpPr txBox="1"/>
          <p:nvPr/>
        </p:nvSpPr>
        <p:spPr>
          <a:xfrm>
            <a:off x="5920075" y="3455275"/>
            <a:ext cx="2912100" cy="8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Low-pass filtered Queue length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66" name="Google Shape;1066;p73"/>
          <p:cNvSpPr/>
          <p:nvPr/>
        </p:nvSpPr>
        <p:spPr>
          <a:xfrm>
            <a:off x="5743700" y="2144525"/>
            <a:ext cx="2374200" cy="138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38761D"/>
                </a:solidFill>
                <a:latin typeface="Bree Serif"/>
                <a:ea typeface="Bree Serif"/>
                <a:cs typeface="Bree Serif"/>
                <a:sym typeface="Bree Serif"/>
              </a:rPr>
              <a:t>PFC/Drop</a:t>
            </a:r>
            <a:endParaRPr sz="2300">
              <a:solidFill>
                <a:srgbClr val="38761D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Bree Serif"/>
                <a:ea typeface="Bree Serif"/>
                <a:cs typeface="Bree Serif"/>
                <a:sym typeface="Bree Serif"/>
              </a:rPr>
              <a:t>Smooth reaction to transient state</a:t>
            </a:r>
            <a:endParaRPr sz="23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Reverie’s properties</a:t>
            </a:r>
            <a:endParaRPr/>
          </a:p>
        </p:txBody>
      </p:sp>
      <p:sp>
        <p:nvSpPr>
          <p:cNvPr id="1072" name="Google Shape;1072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Fair allocation across RDMA and TCP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Steady-state isolation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Improved burst absorption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FFE599"/>
                </a:solidFill>
              </a:rPr>
              <a:t>(Formal proofs in the paper)</a:t>
            </a:r>
            <a:endParaRPr>
              <a:solidFill>
                <a:srgbClr val="FFE599"/>
              </a:solidFill>
            </a:endParaRPr>
          </a:p>
        </p:txBody>
      </p:sp>
      <p:sp>
        <p:nvSpPr>
          <p:cNvPr id="1073" name="Google Shape;1073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1079" name="Google Shape;1079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>
                <a:solidFill>
                  <a:schemeClr val="lt2"/>
                </a:solidFill>
              </a:rPr>
              <a:t>Packet-level simulations using NS3</a:t>
            </a:r>
            <a:endParaRPr>
              <a:solidFill>
                <a:schemeClr val="l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>
                <a:solidFill>
                  <a:schemeClr val="lt2"/>
                </a:solidFill>
              </a:rPr>
              <a:t>256 servers, 4 spine switches and 16 ToR switches</a:t>
            </a:r>
            <a:endParaRPr>
              <a:solidFill>
                <a:schemeClr val="l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>
                <a:solidFill>
                  <a:schemeClr val="lt2"/>
                </a:solidFill>
              </a:rPr>
              <a:t>25Gbps NICs</a:t>
            </a:r>
            <a:endParaRPr>
              <a:solidFill>
                <a:schemeClr val="l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>
                <a:solidFill>
                  <a:schemeClr val="lt2"/>
                </a:solidFill>
              </a:rPr>
              <a:t>Websearch workload + Synthetic incast workload</a:t>
            </a:r>
            <a:endParaRPr>
              <a:solidFill>
                <a:schemeClr val="l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>
                <a:solidFill>
                  <a:schemeClr val="lt2"/>
                </a:solidFill>
              </a:rPr>
              <a:t>Shared buffer at the switches</a:t>
            </a:r>
            <a:endParaRPr>
              <a:solidFill>
                <a:schemeClr val="lt2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lang="en">
                <a:solidFill>
                  <a:schemeClr val="lt2"/>
                </a:solidFill>
              </a:rPr>
              <a:t>Dynamic Thresholds (SONiC model)</a:t>
            </a:r>
            <a:endParaRPr>
              <a:solidFill>
                <a:schemeClr val="lt2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lang="en">
                <a:solidFill>
                  <a:schemeClr val="lt2"/>
                </a:solidFill>
              </a:rPr>
              <a:t>ABM (SONiC model)</a:t>
            </a:r>
            <a:endParaRPr>
              <a:solidFill>
                <a:schemeClr val="lt2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lang="en">
                <a:solidFill>
                  <a:schemeClr val="lt2"/>
                </a:solidFill>
              </a:rPr>
              <a:t>Reverie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080" name="Google Shape;1080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 Reduces the Interactions Between TCP and RDMA</a:t>
            </a:r>
            <a:endParaRPr/>
          </a:p>
        </p:txBody>
      </p:sp>
      <p:sp>
        <p:nvSpPr>
          <p:cNvPr id="1086" name="Google Shape;1086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7" name="Google Shape;108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563" y="1249125"/>
            <a:ext cx="2578475" cy="3223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8" name="Google Shape;1088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5325" y="1487575"/>
            <a:ext cx="1367299" cy="13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089" name="Google Shape;1089;p76"/>
          <p:cNvSpPr/>
          <p:nvPr/>
        </p:nvSpPr>
        <p:spPr>
          <a:xfrm rot="-5400548">
            <a:off x="834125" y="2178900"/>
            <a:ext cx="1882500" cy="785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Better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 Improves Burst Absorption for RDMA</a:t>
            </a:r>
            <a:endParaRPr/>
          </a:p>
        </p:txBody>
      </p:sp>
      <p:sp>
        <p:nvSpPr>
          <p:cNvPr id="1095" name="Google Shape;1095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96" name="Google Shape;1096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863" y="1194500"/>
            <a:ext cx="2665876" cy="3332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7" name="Google Shape;1097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5325" y="1487575"/>
            <a:ext cx="1367299" cy="13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098" name="Google Shape;1098;p77"/>
          <p:cNvSpPr/>
          <p:nvPr/>
        </p:nvSpPr>
        <p:spPr>
          <a:xfrm rot="-5400548">
            <a:off x="834125" y="2178900"/>
            <a:ext cx="1882500" cy="785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Better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Reverie Improves the Performance of both RDMA and TCP </a:t>
            </a:r>
            <a:endParaRPr/>
          </a:p>
        </p:txBody>
      </p:sp>
      <p:sp>
        <p:nvSpPr>
          <p:cNvPr id="1104" name="Google Shape;1104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5" name="Google Shape;1105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9875" y="1279325"/>
            <a:ext cx="2530159" cy="316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6" name="Google Shape;1106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0177" y="1279334"/>
            <a:ext cx="2530148" cy="3162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7" name="Google Shape;1107;p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96450" y="1512800"/>
            <a:ext cx="1367299" cy="13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108" name="Google Shape;1108;p78"/>
          <p:cNvSpPr/>
          <p:nvPr/>
        </p:nvSpPr>
        <p:spPr>
          <a:xfrm rot="-5400548">
            <a:off x="-164375" y="2254525"/>
            <a:ext cx="1882500" cy="785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Better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09" name="Google Shape;1109;p78"/>
          <p:cNvSpPr/>
          <p:nvPr/>
        </p:nvSpPr>
        <p:spPr>
          <a:xfrm rot="-5400548">
            <a:off x="7138200" y="2178900"/>
            <a:ext cx="1882500" cy="785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Better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10" name="Google Shape;1110;p78"/>
          <p:cNvSpPr txBox="1"/>
          <p:nvPr/>
        </p:nvSpPr>
        <p:spPr>
          <a:xfrm>
            <a:off x="1730250" y="1092050"/>
            <a:ext cx="18012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RDMA</a:t>
            </a:r>
            <a:endParaRPr sz="24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11" name="Google Shape;1111;p78"/>
          <p:cNvSpPr txBox="1"/>
          <p:nvPr/>
        </p:nvSpPr>
        <p:spPr>
          <a:xfrm>
            <a:off x="5845050" y="1092050"/>
            <a:ext cx="18012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TCP</a:t>
            </a:r>
            <a:endParaRPr sz="24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117" name="Google Shape;1117;p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Existing buffer sharing techniques cannot serve the diverse buffer needs of RDMA and TCP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Reverie achieves </a:t>
            </a:r>
            <a:r>
              <a:rPr lang="en">
                <a:solidFill>
                  <a:srgbClr val="93C47D"/>
                </a:solidFill>
              </a:rPr>
              <a:t>isolation </a:t>
            </a:r>
            <a:r>
              <a:rPr lang="en">
                <a:solidFill>
                  <a:srgbClr val="B7B7B7"/>
                </a:solidFill>
              </a:rPr>
              <a:t>between</a:t>
            </a:r>
            <a:r>
              <a:rPr lang="en"/>
              <a:t> </a:t>
            </a:r>
            <a:r>
              <a:rPr lang="en"/>
              <a:t>RDMA and TCP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Reverie </a:t>
            </a:r>
            <a:r>
              <a:rPr lang="en">
                <a:solidFill>
                  <a:srgbClr val="93C47D"/>
                </a:solidFill>
              </a:rPr>
              <a:t>improves burst absorption </a:t>
            </a:r>
            <a:r>
              <a:rPr lang="en">
                <a:solidFill>
                  <a:srgbClr val="B7B7B7"/>
                </a:solidFill>
              </a:rPr>
              <a:t>for RDMA and TCP</a:t>
            </a:r>
            <a:endParaRPr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Reverie </a:t>
            </a:r>
            <a:r>
              <a:rPr lang="en">
                <a:solidFill>
                  <a:srgbClr val="93C47D"/>
                </a:solidFill>
              </a:rPr>
              <a:t>improves flow completions</a:t>
            </a:r>
            <a:r>
              <a:rPr lang="en"/>
              <a:t> for RDMA and TCP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Source code: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https://github.com/inet-tub/ns3-datacenter</a:t>
            </a:r>
            <a:endParaRPr/>
          </a:p>
        </p:txBody>
      </p:sp>
      <p:sp>
        <p:nvSpPr>
          <p:cNvPr id="1118" name="Google Shape;1118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80"/>
          <p:cNvSpPr txBox="1"/>
          <p:nvPr/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rPr>
              <a:t>Thank You</a:t>
            </a:r>
            <a:endParaRPr sz="3600">
              <a:solidFill>
                <a:srgbClr val="D9D9D9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24" name="Google Shape;1124;p80"/>
          <p:cNvSpPr txBox="1"/>
          <p:nvPr/>
        </p:nvSpPr>
        <p:spPr>
          <a:xfrm>
            <a:off x="-65900" y="1480500"/>
            <a:ext cx="2448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Vamsi Addanki</a:t>
            </a:r>
            <a:endParaRPr sz="20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vamsi@inet.tu-berlin.de</a:t>
            </a:r>
            <a:endParaRPr i="1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@Vamsi_DT</a:t>
            </a:r>
            <a:endParaRPr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125" name="Google Shape;1125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875" y="2078400"/>
            <a:ext cx="276101" cy="22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6" name="Google Shape;1126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900" y="212700"/>
            <a:ext cx="1363323" cy="1361326"/>
          </a:xfrm>
          <a:prstGeom prst="rect">
            <a:avLst/>
          </a:prstGeom>
          <a:noFill/>
          <a:ln>
            <a:noFill/>
          </a:ln>
        </p:spPr>
      </p:pic>
      <p:sp>
        <p:nvSpPr>
          <p:cNvPr id="1127" name="Google Shape;1127;p80"/>
          <p:cNvSpPr txBox="1"/>
          <p:nvPr/>
        </p:nvSpPr>
        <p:spPr>
          <a:xfrm>
            <a:off x="6470000" y="1480500"/>
            <a:ext cx="2618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Maria Apostolaki</a:t>
            </a:r>
            <a:endParaRPr sz="20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apostolaki@princeton.edu</a:t>
            </a:r>
            <a:endParaRPr i="1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Bree Serif"/>
                <a:ea typeface="Bree Serif"/>
                <a:cs typeface="Bree Serif"/>
                <a:sym typeface="Bree Serif"/>
              </a:rPr>
              <a:t>@maria__apo</a:t>
            </a:r>
            <a:endParaRPr i="1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128" name="Google Shape;1128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8975" y="2078400"/>
            <a:ext cx="276101" cy="227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29" name="Google Shape;1129;p80"/>
          <p:cNvSpPr txBox="1"/>
          <p:nvPr/>
        </p:nvSpPr>
        <p:spPr>
          <a:xfrm>
            <a:off x="1974200" y="1480500"/>
            <a:ext cx="2618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Wei Bai</a:t>
            </a:r>
            <a:endParaRPr sz="20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wbai@nvidia.com</a:t>
            </a:r>
            <a:endParaRPr i="1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ree Serif"/>
                <a:ea typeface="Bree Serif"/>
                <a:cs typeface="Bree Serif"/>
                <a:sym typeface="Bree Serif"/>
              </a:rPr>
              <a:t>@baiwei96642217</a:t>
            </a:r>
            <a:endParaRPr i="1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130" name="Google Shape;1130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0775" y="2078400"/>
            <a:ext cx="276101" cy="22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1" name="Google Shape;1131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5725" y="164463"/>
            <a:ext cx="1303338" cy="1457802"/>
          </a:xfrm>
          <a:prstGeom prst="rect">
            <a:avLst/>
          </a:prstGeom>
          <a:noFill/>
          <a:ln>
            <a:noFill/>
          </a:ln>
        </p:spPr>
      </p:pic>
      <p:sp>
        <p:nvSpPr>
          <p:cNvPr id="1132" name="Google Shape;1132;p80"/>
          <p:cNvSpPr txBox="1"/>
          <p:nvPr/>
        </p:nvSpPr>
        <p:spPr>
          <a:xfrm>
            <a:off x="4035300" y="1480500"/>
            <a:ext cx="2731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Stefan Schmid</a:t>
            </a:r>
            <a:endParaRPr sz="20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stefan.schmid@tu-berlin.de</a:t>
            </a:r>
            <a:endParaRPr i="1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@schmiste_ch</a:t>
            </a:r>
            <a:endParaRPr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133" name="Google Shape;1133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6775" y="2078400"/>
            <a:ext cx="276101" cy="22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4" name="Google Shape;1134;p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1637" y="176425"/>
            <a:ext cx="1075425" cy="143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5" name="Google Shape;1135;p8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88525" y="164464"/>
            <a:ext cx="1190040" cy="145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1" name="Google Shape;14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Switch Buffer Sharing with TCP</a:t>
            </a:r>
            <a:endParaRPr/>
          </a:p>
        </p:txBody>
      </p:sp>
      <p:sp>
        <p:nvSpPr>
          <p:cNvPr id="142" name="Google Shape;14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19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4" name="Google Shape;144;p19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6" name="Google Shape;146;p19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8" name="Google Shape;148;p19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9" name="Google Shape;149;p19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0" name="Google Shape;150;p19"/>
          <p:cNvSpPr/>
          <p:nvPr/>
        </p:nvSpPr>
        <p:spPr>
          <a:xfrm>
            <a:off x="72376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1" name="Google Shape;151;p19"/>
          <p:cNvSpPr/>
          <p:nvPr/>
        </p:nvSpPr>
        <p:spPr>
          <a:xfrm>
            <a:off x="66280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60184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54088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4" name="Google Shape;154;p19"/>
          <p:cNvSpPr/>
          <p:nvPr/>
        </p:nvSpPr>
        <p:spPr>
          <a:xfrm>
            <a:off x="60184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5" name="Google Shape;155;p19"/>
          <p:cNvSpPr/>
          <p:nvPr/>
        </p:nvSpPr>
        <p:spPr>
          <a:xfrm>
            <a:off x="66280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3122800" y="3597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7" name="Google Shape;157;p19"/>
          <p:cNvSpPr/>
          <p:nvPr/>
        </p:nvSpPr>
        <p:spPr>
          <a:xfrm>
            <a:off x="72376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58" name="Google Shape;158;p19"/>
          <p:cNvCxnSpPr/>
          <p:nvPr/>
        </p:nvCxnSpPr>
        <p:spPr>
          <a:xfrm>
            <a:off x="7874925" y="1075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19"/>
          <p:cNvCxnSpPr/>
          <p:nvPr/>
        </p:nvCxnSpPr>
        <p:spPr>
          <a:xfrm>
            <a:off x="7874925" y="1456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60" name="Google Shape;160;p19"/>
          <p:cNvSpPr txBox="1"/>
          <p:nvPr/>
        </p:nvSpPr>
        <p:spPr>
          <a:xfrm>
            <a:off x="3505750" y="9312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FC5E8"/>
                </a:solidFill>
                <a:latin typeface="Bree Serif"/>
                <a:ea typeface="Bree Serif"/>
                <a:cs typeface="Bree Serif"/>
                <a:sym typeface="Bree Serif"/>
              </a:rPr>
              <a:t>TCP Flow</a:t>
            </a:r>
            <a:endParaRPr sz="2400">
              <a:solidFill>
                <a:srgbClr val="9FC5E8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3122800" y="3216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2" name="Google Shape;162;p19"/>
          <p:cNvSpPr/>
          <p:nvPr/>
        </p:nvSpPr>
        <p:spPr>
          <a:xfrm>
            <a:off x="3122800" y="2835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3" name="Google Shape;163;p19"/>
          <p:cNvSpPr txBox="1"/>
          <p:nvPr/>
        </p:nvSpPr>
        <p:spPr>
          <a:xfrm>
            <a:off x="840450" y="2683800"/>
            <a:ext cx="19665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 queue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4" name="Google Shape;164;p19"/>
          <p:cNvSpPr/>
          <p:nvPr/>
        </p:nvSpPr>
        <p:spPr>
          <a:xfrm>
            <a:off x="5408800" y="1311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6" name="Google Shape;166;p19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7" name="Google Shape;167;p19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3" name="Google Shape;17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Switch Buffer Sharing with TCP</a:t>
            </a:r>
            <a:endParaRPr/>
          </a:p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7" name="Google Shape;177;p20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8" name="Google Shape;178;p20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9" name="Google Shape;179;p20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0" name="Google Shape;180;p20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1" name="Google Shape;181;p20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2" name="Google Shape;182;p20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3" name="Google Shape;183;p20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4" name="Google Shape;184;p20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5" name="Google Shape;185;p20"/>
          <p:cNvSpPr/>
          <p:nvPr/>
        </p:nvSpPr>
        <p:spPr>
          <a:xfrm>
            <a:off x="5408800" y="1311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6" name="Google Shape;186;p20"/>
          <p:cNvSpPr/>
          <p:nvPr/>
        </p:nvSpPr>
        <p:spPr>
          <a:xfrm>
            <a:off x="72376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7" name="Google Shape;187;p20"/>
          <p:cNvSpPr/>
          <p:nvPr/>
        </p:nvSpPr>
        <p:spPr>
          <a:xfrm>
            <a:off x="66280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8" name="Google Shape;188;p20"/>
          <p:cNvSpPr/>
          <p:nvPr/>
        </p:nvSpPr>
        <p:spPr>
          <a:xfrm>
            <a:off x="60184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9" name="Google Shape;189;p20"/>
          <p:cNvSpPr/>
          <p:nvPr/>
        </p:nvSpPr>
        <p:spPr>
          <a:xfrm>
            <a:off x="54088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0" name="Google Shape;190;p20"/>
          <p:cNvSpPr/>
          <p:nvPr/>
        </p:nvSpPr>
        <p:spPr>
          <a:xfrm>
            <a:off x="60184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1" name="Google Shape;191;p20"/>
          <p:cNvSpPr/>
          <p:nvPr/>
        </p:nvSpPr>
        <p:spPr>
          <a:xfrm>
            <a:off x="66280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2" name="Google Shape;192;p20"/>
          <p:cNvSpPr/>
          <p:nvPr/>
        </p:nvSpPr>
        <p:spPr>
          <a:xfrm>
            <a:off x="72376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93" name="Google Shape;193;p20"/>
          <p:cNvCxnSpPr/>
          <p:nvPr/>
        </p:nvCxnSpPr>
        <p:spPr>
          <a:xfrm>
            <a:off x="7874925" y="1075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20"/>
          <p:cNvCxnSpPr/>
          <p:nvPr/>
        </p:nvCxnSpPr>
        <p:spPr>
          <a:xfrm>
            <a:off x="7874925" y="1456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95" name="Google Shape;195;p20"/>
          <p:cNvSpPr/>
          <p:nvPr/>
        </p:nvSpPr>
        <p:spPr>
          <a:xfrm>
            <a:off x="3122800" y="3597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3122800" y="3216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7" name="Google Shape;197;p20"/>
          <p:cNvSpPr/>
          <p:nvPr/>
        </p:nvSpPr>
        <p:spPr>
          <a:xfrm>
            <a:off x="3122800" y="2835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8" name="Google Shape;198;p20"/>
          <p:cNvSpPr txBox="1"/>
          <p:nvPr/>
        </p:nvSpPr>
        <p:spPr>
          <a:xfrm>
            <a:off x="840450" y="2683800"/>
            <a:ext cx="19665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 queue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9" name="Google Shape;199;p20"/>
          <p:cNvSpPr/>
          <p:nvPr/>
        </p:nvSpPr>
        <p:spPr>
          <a:xfrm>
            <a:off x="3122800" y="2454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00" name="Google Shape;200;p20"/>
          <p:cNvSpPr/>
          <p:nvPr/>
        </p:nvSpPr>
        <p:spPr>
          <a:xfrm>
            <a:off x="3732400" y="2454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01" name="Google Shape;201;p20"/>
          <p:cNvSpPr/>
          <p:nvPr/>
        </p:nvSpPr>
        <p:spPr>
          <a:xfrm>
            <a:off x="3732400" y="2835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02" name="Google Shape;202;p20"/>
          <p:cNvSpPr/>
          <p:nvPr/>
        </p:nvSpPr>
        <p:spPr>
          <a:xfrm>
            <a:off x="4342000" y="2835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03" name="Google Shape;203;p20"/>
          <p:cNvSpPr/>
          <p:nvPr/>
        </p:nvSpPr>
        <p:spPr>
          <a:xfrm>
            <a:off x="4342000" y="2454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04" name="Google Shape;204;p20"/>
          <p:cNvSpPr txBox="1"/>
          <p:nvPr/>
        </p:nvSpPr>
        <p:spPr>
          <a:xfrm>
            <a:off x="3505750" y="9312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FC5E8"/>
                </a:solidFill>
                <a:latin typeface="Bree Serif"/>
                <a:ea typeface="Bree Serif"/>
                <a:cs typeface="Bree Serif"/>
                <a:sym typeface="Bree Serif"/>
              </a:rPr>
              <a:t>TCP Flow</a:t>
            </a:r>
            <a:endParaRPr sz="2400">
              <a:solidFill>
                <a:srgbClr val="9FC5E8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/>
          <p:nvPr/>
        </p:nvSpPr>
        <p:spPr>
          <a:xfrm>
            <a:off x="2956200" y="2142300"/>
            <a:ext cx="3231600" cy="177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10" name="Google Shape;2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Switch Buffer Sharing with TCP</a:t>
            </a:r>
            <a:endParaRPr/>
          </a:p>
        </p:txBody>
      </p:sp>
      <p:sp>
        <p:nvSpPr>
          <p:cNvPr id="211" name="Google Shape;21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" name="Google Shape;212;p21"/>
          <p:cNvSpPr/>
          <p:nvPr/>
        </p:nvSpPr>
        <p:spPr>
          <a:xfrm>
            <a:off x="3122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13" name="Google Shape;213;p21"/>
          <p:cNvSpPr/>
          <p:nvPr/>
        </p:nvSpPr>
        <p:spPr>
          <a:xfrm>
            <a:off x="3884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4646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15" name="Google Shape;215;p21"/>
          <p:cNvSpPr/>
          <p:nvPr/>
        </p:nvSpPr>
        <p:spPr>
          <a:xfrm>
            <a:off x="5408800" y="1663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16" name="Google Shape;216;p21"/>
          <p:cNvSpPr/>
          <p:nvPr/>
        </p:nvSpPr>
        <p:spPr>
          <a:xfrm>
            <a:off x="312280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17" name="Google Shape;217;p21"/>
          <p:cNvSpPr/>
          <p:nvPr/>
        </p:nvSpPr>
        <p:spPr>
          <a:xfrm>
            <a:off x="3920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18" name="Google Shape;218;p21"/>
          <p:cNvSpPr/>
          <p:nvPr/>
        </p:nvSpPr>
        <p:spPr>
          <a:xfrm>
            <a:off x="4682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19" name="Google Shape;219;p21"/>
          <p:cNvSpPr/>
          <p:nvPr/>
        </p:nvSpPr>
        <p:spPr>
          <a:xfrm>
            <a:off x="5444750" y="3949225"/>
            <a:ext cx="548700" cy="47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0" name="Google Shape;220;p21"/>
          <p:cNvSpPr txBox="1"/>
          <p:nvPr/>
        </p:nvSpPr>
        <p:spPr>
          <a:xfrm>
            <a:off x="1067350" y="16170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1" name="Google Shape;221;p21"/>
          <p:cNvSpPr txBox="1"/>
          <p:nvPr/>
        </p:nvSpPr>
        <p:spPr>
          <a:xfrm>
            <a:off x="977050" y="3826800"/>
            <a:ext cx="19203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2" name="Google Shape;222;p21"/>
          <p:cNvSpPr/>
          <p:nvPr/>
        </p:nvSpPr>
        <p:spPr>
          <a:xfrm>
            <a:off x="5408800" y="1311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3" name="Google Shape;223;p21"/>
          <p:cNvSpPr/>
          <p:nvPr/>
        </p:nvSpPr>
        <p:spPr>
          <a:xfrm>
            <a:off x="72376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4" name="Google Shape;224;p21"/>
          <p:cNvSpPr/>
          <p:nvPr/>
        </p:nvSpPr>
        <p:spPr>
          <a:xfrm>
            <a:off x="66280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5" name="Google Shape;225;p21"/>
          <p:cNvSpPr/>
          <p:nvPr/>
        </p:nvSpPr>
        <p:spPr>
          <a:xfrm>
            <a:off x="60184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6" name="Google Shape;226;p21"/>
          <p:cNvSpPr/>
          <p:nvPr/>
        </p:nvSpPr>
        <p:spPr>
          <a:xfrm>
            <a:off x="5408800" y="923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7" name="Google Shape;227;p21"/>
          <p:cNvSpPr/>
          <p:nvPr/>
        </p:nvSpPr>
        <p:spPr>
          <a:xfrm>
            <a:off x="60184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8" name="Google Shape;228;p21"/>
          <p:cNvSpPr/>
          <p:nvPr/>
        </p:nvSpPr>
        <p:spPr>
          <a:xfrm>
            <a:off x="66280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9" name="Google Shape;229;p21"/>
          <p:cNvSpPr/>
          <p:nvPr/>
        </p:nvSpPr>
        <p:spPr>
          <a:xfrm>
            <a:off x="7237600" y="1304500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230" name="Google Shape;230;p21"/>
          <p:cNvCxnSpPr/>
          <p:nvPr/>
        </p:nvCxnSpPr>
        <p:spPr>
          <a:xfrm>
            <a:off x="7874925" y="1075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21"/>
          <p:cNvCxnSpPr/>
          <p:nvPr/>
        </p:nvCxnSpPr>
        <p:spPr>
          <a:xfrm>
            <a:off x="7874925" y="1456775"/>
            <a:ext cx="768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32" name="Google Shape;232;p21"/>
          <p:cNvSpPr/>
          <p:nvPr/>
        </p:nvSpPr>
        <p:spPr>
          <a:xfrm>
            <a:off x="3122800" y="3597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33" name="Google Shape;233;p21"/>
          <p:cNvSpPr/>
          <p:nvPr/>
        </p:nvSpPr>
        <p:spPr>
          <a:xfrm>
            <a:off x="3122800" y="3216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3122800" y="2835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35" name="Google Shape;235;p21"/>
          <p:cNvSpPr txBox="1"/>
          <p:nvPr/>
        </p:nvSpPr>
        <p:spPr>
          <a:xfrm>
            <a:off x="840450" y="2683800"/>
            <a:ext cx="19665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Egress queue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36" name="Google Shape;236;p21"/>
          <p:cNvSpPr/>
          <p:nvPr/>
        </p:nvSpPr>
        <p:spPr>
          <a:xfrm>
            <a:off x="3122800" y="2454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37" name="Google Shape;237;p21"/>
          <p:cNvSpPr/>
          <p:nvPr/>
        </p:nvSpPr>
        <p:spPr>
          <a:xfrm>
            <a:off x="3732400" y="2454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38" name="Google Shape;238;p21"/>
          <p:cNvSpPr/>
          <p:nvPr/>
        </p:nvSpPr>
        <p:spPr>
          <a:xfrm>
            <a:off x="3732400" y="2835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39" name="Google Shape;239;p21"/>
          <p:cNvSpPr/>
          <p:nvPr/>
        </p:nvSpPr>
        <p:spPr>
          <a:xfrm>
            <a:off x="4342000" y="2835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0" name="Google Shape;240;p21"/>
          <p:cNvSpPr/>
          <p:nvPr/>
        </p:nvSpPr>
        <p:spPr>
          <a:xfrm>
            <a:off x="4342000" y="2454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1" name="Google Shape;241;p21"/>
          <p:cNvSpPr/>
          <p:nvPr/>
        </p:nvSpPr>
        <p:spPr>
          <a:xfrm>
            <a:off x="4951600" y="2454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2" name="Google Shape;242;p21"/>
          <p:cNvSpPr/>
          <p:nvPr/>
        </p:nvSpPr>
        <p:spPr>
          <a:xfrm>
            <a:off x="4951600" y="2835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3" name="Google Shape;243;p21"/>
          <p:cNvSpPr/>
          <p:nvPr/>
        </p:nvSpPr>
        <p:spPr>
          <a:xfrm>
            <a:off x="5561200" y="2454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4" name="Google Shape;244;p21"/>
          <p:cNvSpPr/>
          <p:nvPr/>
        </p:nvSpPr>
        <p:spPr>
          <a:xfrm>
            <a:off x="5561200" y="2835125"/>
            <a:ext cx="548700" cy="329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5" name="Google Shape;245;p21"/>
          <p:cNvSpPr txBox="1"/>
          <p:nvPr/>
        </p:nvSpPr>
        <p:spPr>
          <a:xfrm>
            <a:off x="3505750" y="931200"/>
            <a:ext cx="17397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FC5E8"/>
                </a:solidFill>
                <a:latin typeface="Bree Serif"/>
                <a:ea typeface="Bree Serif"/>
                <a:cs typeface="Bree Serif"/>
                <a:sym typeface="Bree Serif"/>
              </a:rPr>
              <a:t>TCP Flow</a:t>
            </a:r>
            <a:endParaRPr sz="2400">
              <a:solidFill>
                <a:srgbClr val="9FC5E8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6" name="Google Shape;246;p21"/>
          <p:cNvSpPr/>
          <p:nvPr/>
        </p:nvSpPr>
        <p:spPr>
          <a:xfrm>
            <a:off x="4979200" y="2370050"/>
            <a:ext cx="521100" cy="462300"/>
          </a:xfrm>
          <a:prstGeom prst="mathMultiply">
            <a:avLst>
              <a:gd fmla="val 23520" name="adj1"/>
            </a:avLst>
          </a:prstGeom>
          <a:solidFill>
            <a:srgbClr val="CC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7" name="Google Shape;247;p21"/>
          <p:cNvSpPr/>
          <p:nvPr/>
        </p:nvSpPr>
        <p:spPr>
          <a:xfrm>
            <a:off x="4979200" y="2751050"/>
            <a:ext cx="521100" cy="462300"/>
          </a:xfrm>
          <a:prstGeom prst="mathMultiply">
            <a:avLst>
              <a:gd fmla="val 23520" name="adj1"/>
            </a:avLst>
          </a:prstGeom>
          <a:solidFill>
            <a:srgbClr val="CC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8" name="Google Shape;248;p21"/>
          <p:cNvSpPr/>
          <p:nvPr/>
        </p:nvSpPr>
        <p:spPr>
          <a:xfrm>
            <a:off x="5588800" y="2751050"/>
            <a:ext cx="521100" cy="462300"/>
          </a:xfrm>
          <a:prstGeom prst="mathMultiply">
            <a:avLst>
              <a:gd fmla="val 23520" name="adj1"/>
            </a:avLst>
          </a:prstGeom>
          <a:solidFill>
            <a:srgbClr val="CC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9" name="Google Shape;249;p21"/>
          <p:cNvSpPr/>
          <p:nvPr/>
        </p:nvSpPr>
        <p:spPr>
          <a:xfrm>
            <a:off x="5588800" y="2370050"/>
            <a:ext cx="521100" cy="462300"/>
          </a:xfrm>
          <a:prstGeom prst="mathMultiply">
            <a:avLst>
              <a:gd fmla="val 23520" name="adj1"/>
            </a:avLst>
          </a:prstGeom>
          <a:solidFill>
            <a:srgbClr val="CC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50" name="Google Shape;250;p21"/>
          <p:cNvSpPr txBox="1"/>
          <p:nvPr/>
        </p:nvSpPr>
        <p:spPr>
          <a:xfrm>
            <a:off x="6250650" y="2531400"/>
            <a:ext cx="19665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Packet drops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redence-darkThem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B7B7B7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